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9" r:id="rId2"/>
    <p:sldId id="27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A91EA-9122-456A-9FBF-2CE36DBC7FF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4B476-168E-4532-B03F-25499575AF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20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artwork; actual Full-element conversion from October 25, 2026. Title/subtitle corrected in the source file. Animation example added October 28: four groups (egg, larva, pupa, adult) each grow to 105% on click, then reverse; 0.5 seconds forward and 0.5 seconds back. Each group retains its separate image objects and editable text. Open slide 2 and press Shift+F5, then advance four times.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4B476-168E-4532-B03F-25499575AF5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49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.png"/><Relationship Id="rId18" Type="http://schemas.openxmlformats.org/officeDocument/2006/relationships/image" Target="../media/image4.png"/><Relationship Id="rId26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20" Type="http://schemas.openxmlformats.org/officeDocument/2006/relationships/image" Target="../media/image14.png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24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23" Type="http://schemas.openxmlformats.org/officeDocument/2006/relationships/image" Target="../media/image16.png"/><Relationship Id="rId28" Type="http://schemas.openxmlformats.org/officeDocument/2006/relationships/image" Target="../media/image19.png"/><Relationship Id="rId10" Type="http://schemas.openxmlformats.org/officeDocument/2006/relationships/image" Target="../media/image12.png"/><Relationship Id="rId19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24.png"/><Relationship Id="rId22" Type="http://schemas.openxmlformats.org/officeDocument/2006/relationships/image" Target="../media/image15.png"/><Relationship Id="rId27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3"/>
          <p:cNvSpPr/>
          <p:nvPr/>
        </p:nvSpPr>
        <p:spPr>
          <a:xfrm>
            <a:off x="0" y="0"/>
            <a:ext cx="1162050" cy="2143125"/>
          </a:xfrm>
          <a:custGeom>
            <a:avLst/>
            <a:gdLst/>
            <a:ahLst/>
            <a:cxnLst/>
            <a:rect l="l" t="t" r="r" b="b"/>
            <a:pathLst>
              <a:path w="3486150" h="6429375">
                <a:moveTo>
                  <a:pt x="0" y="0"/>
                </a:moveTo>
                <a:lnTo>
                  <a:pt x="3486150" y="0"/>
                </a:lnTo>
                <a:lnTo>
                  <a:pt x="3486150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4"/>
          <p:cNvSpPr/>
          <p:nvPr/>
        </p:nvSpPr>
        <p:spPr>
          <a:xfrm>
            <a:off x="0" y="1714500"/>
            <a:ext cx="3340100" cy="3000375"/>
          </a:xfrm>
          <a:custGeom>
            <a:avLst/>
            <a:gdLst/>
            <a:ahLst/>
            <a:cxnLst/>
            <a:rect l="l" t="t" r="r" b="b"/>
            <a:pathLst>
              <a:path w="10020300" h="9001125">
                <a:moveTo>
                  <a:pt x="0" y="0"/>
                </a:moveTo>
                <a:lnTo>
                  <a:pt x="10020300" y="0"/>
                </a:lnTo>
                <a:lnTo>
                  <a:pt x="10020300" y="9001125"/>
                </a:lnTo>
                <a:lnTo>
                  <a:pt x="0" y="9001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5"/>
          <p:cNvSpPr/>
          <p:nvPr/>
        </p:nvSpPr>
        <p:spPr>
          <a:xfrm>
            <a:off x="869950" y="2714625"/>
            <a:ext cx="1454150" cy="1000125"/>
          </a:xfrm>
          <a:custGeom>
            <a:avLst/>
            <a:gdLst/>
            <a:ahLst/>
            <a:cxnLst/>
            <a:rect l="l" t="t" r="r" b="b"/>
            <a:pathLst>
              <a:path w="4362450" h="3000375">
                <a:moveTo>
                  <a:pt x="0" y="0"/>
                </a:moveTo>
                <a:lnTo>
                  <a:pt x="4362450" y="0"/>
                </a:lnTo>
                <a:lnTo>
                  <a:pt x="43624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6"/>
          <p:cNvSpPr/>
          <p:nvPr/>
        </p:nvSpPr>
        <p:spPr>
          <a:xfrm>
            <a:off x="2901950" y="3000375"/>
            <a:ext cx="727075" cy="285750"/>
          </a:xfrm>
          <a:custGeom>
            <a:avLst/>
            <a:gdLst/>
            <a:ahLst/>
            <a:cxnLst/>
            <a:rect l="l" t="t" r="r" b="b"/>
            <a:pathLst>
              <a:path w="2181225" h="857250">
                <a:moveTo>
                  <a:pt x="0" y="0"/>
                </a:moveTo>
                <a:lnTo>
                  <a:pt x="2181225" y="0"/>
                </a:lnTo>
                <a:lnTo>
                  <a:pt x="2181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Freeform 7"/>
          <p:cNvSpPr/>
          <p:nvPr/>
        </p:nvSpPr>
        <p:spPr>
          <a:xfrm>
            <a:off x="3190875" y="2143125"/>
            <a:ext cx="3197225" cy="2571750"/>
          </a:xfrm>
          <a:custGeom>
            <a:avLst/>
            <a:gdLst/>
            <a:ahLst/>
            <a:cxnLst/>
            <a:rect l="l" t="t" r="r" b="b"/>
            <a:pathLst>
              <a:path w="9591675" h="7715250">
                <a:moveTo>
                  <a:pt x="0" y="0"/>
                </a:moveTo>
                <a:lnTo>
                  <a:pt x="9591675" y="0"/>
                </a:lnTo>
                <a:lnTo>
                  <a:pt x="9591675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Freeform 8"/>
          <p:cNvSpPr/>
          <p:nvPr/>
        </p:nvSpPr>
        <p:spPr>
          <a:xfrm>
            <a:off x="6096000" y="314325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9"/>
          <p:cNvSpPr/>
          <p:nvPr/>
        </p:nvSpPr>
        <p:spPr>
          <a:xfrm>
            <a:off x="5803900" y="1571625"/>
            <a:ext cx="2470150" cy="3000375"/>
          </a:xfrm>
          <a:custGeom>
            <a:avLst/>
            <a:gdLst/>
            <a:ahLst/>
            <a:cxnLst/>
            <a:rect l="l" t="t" r="r" b="b"/>
            <a:pathLst>
              <a:path w="7410450" h="9001125">
                <a:moveTo>
                  <a:pt x="0" y="0"/>
                </a:moveTo>
                <a:lnTo>
                  <a:pt x="7410450" y="0"/>
                </a:lnTo>
                <a:lnTo>
                  <a:pt x="7410450" y="9001125"/>
                </a:lnTo>
                <a:lnTo>
                  <a:pt x="0" y="9001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Freeform 10"/>
          <p:cNvSpPr/>
          <p:nvPr/>
        </p:nvSpPr>
        <p:spPr>
          <a:xfrm>
            <a:off x="8128000" y="3143250"/>
            <a:ext cx="873125" cy="42862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Freeform 11"/>
          <p:cNvSpPr/>
          <p:nvPr/>
        </p:nvSpPr>
        <p:spPr>
          <a:xfrm>
            <a:off x="8705850" y="1428750"/>
            <a:ext cx="3051175" cy="2857500"/>
          </a:xfrm>
          <a:custGeom>
            <a:avLst/>
            <a:gdLst/>
            <a:ahLst/>
            <a:cxnLst/>
            <a:rect l="l" t="t" r="r" b="b"/>
            <a:pathLst>
              <a:path w="9153525" h="8572500">
                <a:moveTo>
                  <a:pt x="0" y="0"/>
                </a:moveTo>
                <a:lnTo>
                  <a:pt x="9153525" y="0"/>
                </a:lnTo>
                <a:lnTo>
                  <a:pt x="9153525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Freeform 12"/>
          <p:cNvSpPr/>
          <p:nvPr/>
        </p:nvSpPr>
        <p:spPr>
          <a:xfrm>
            <a:off x="0" y="3714750"/>
            <a:ext cx="1308100" cy="2000250"/>
          </a:xfrm>
          <a:custGeom>
            <a:avLst/>
            <a:gdLst/>
            <a:ahLst/>
            <a:cxnLst/>
            <a:rect l="l" t="t" r="r" b="b"/>
            <a:pathLst>
              <a:path w="3924300" h="6000750">
                <a:moveTo>
                  <a:pt x="0" y="0"/>
                </a:moveTo>
                <a:lnTo>
                  <a:pt x="3924300" y="0"/>
                </a:lnTo>
                <a:lnTo>
                  <a:pt x="39243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13"/>
          <p:cNvSpPr/>
          <p:nvPr/>
        </p:nvSpPr>
        <p:spPr>
          <a:xfrm>
            <a:off x="0" y="4286250"/>
            <a:ext cx="3775075" cy="1428750"/>
          </a:xfrm>
          <a:custGeom>
            <a:avLst/>
            <a:gdLst/>
            <a:ahLst/>
            <a:cxnLst/>
            <a:rect l="l" t="t" r="r" b="b"/>
            <a:pathLst>
              <a:path w="11325225" h="4286250">
                <a:moveTo>
                  <a:pt x="0" y="0"/>
                </a:moveTo>
                <a:lnTo>
                  <a:pt x="11325225" y="0"/>
                </a:lnTo>
                <a:lnTo>
                  <a:pt x="1132522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Freeform 14"/>
          <p:cNvSpPr/>
          <p:nvPr/>
        </p:nvSpPr>
        <p:spPr>
          <a:xfrm>
            <a:off x="869950" y="4714875"/>
            <a:ext cx="438150" cy="2857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6" name="Freeform 15"/>
          <p:cNvSpPr/>
          <p:nvPr/>
        </p:nvSpPr>
        <p:spPr>
          <a:xfrm>
            <a:off x="1158875" y="4572000"/>
            <a:ext cx="1311275" cy="571500"/>
          </a:xfrm>
          <a:custGeom>
            <a:avLst/>
            <a:gdLst/>
            <a:ahLst/>
            <a:cxnLst/>
            <a:rect l="l" t="t" r="r" b="b"/>
            <a:pathLst>
              <a:path w="3933825" h="1714500">
                <a:moveTo>
                  <a:pt x="0" y="0"/>
                </a:moveTo>
                <a:lnTo>
                  <a:pt x="3933825" y="0"/>
                </a:lnTo>
                <a:lnTo>
                  <a:pt x="39338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7" name="Freeform 16"/>
          <p:cNvSpPr/>
          <p:nvPr/>
        </p:nvSpPr>
        <p:spPr>
          <a:xfrm>
            <a:off x="3625850" y="471487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8" name="Freeform 17"/>
          <p:cNvSpPr/>
          <p:nvPr/>
        </p:nvSpPr>
        <p:spPr>
          <a:xfrm>
            <a:off x="4064000" y="4572000"/>
            <a:ext cx="1454150" cy="571500"/>
          </a:xfrm>
          <a:custGeom>
            <a:avLst/>
            <a:gdLst/>
            <a:ahLst/>
            <a:cxnLst/>
            <a:rect l="l" t="t" r="r" b="b"/>
            <a:pathLst>
              <a:path w="4362450" h="1714500">
                <a:moveTo>
                  <a:pt x="0" y="0"/>
                </a:moveTo>
                <a:lnTo>
                  <a:pt x="4362450" y="0"/>
                </a:lnTo>
                <a:lnTo>
                  <a:pt x="4362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9" name="Freeform 18"/>
          <p:cNvSpPr/>
          <p:nvPr/>
        </p:nvSpPr>
        <p:spPr>
          <a:xfrm>
            <a:off x="6530975" y="4714875"/>
            <a:ext cx="438150" cy="2857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0" name="Freeform 19"/>
          <p:cNvSpPr/>
          <p:nvPr/>
        </p:nvSpPr>
        <p:spPr>
          <a:xfrm>
            <a:off x="6819900" y="4572000"/>
            <a:ext cx="1454150" cy="571500"/>
          </a:xfrm>
          <a:custGeom>
            <a:avLst/>
            <a:gdLst/>
            <a:ahLst/>
            <a:cxnLst/>
            <a:rect l="l" t="t" r="r" b="b"/>
            <a:pathLst>
              <a:path w="4362450" h="1714500">
                <a:moveTo>
                  <a:pt x="0" y="0"/>
                </a:moveTo>
                <a:lnTo>
                  <a:pt x="4362450" y="0"/>
                </a:lnTo>
                <a:lnTo>
                  <a:pt x="4362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1" name="Freeform 20"/>
          <p:cNvSpPr/>
          <p:nvPr/>
        </p:nvSpPr>
        <p:spPr>
          <a:xfrm>
            <a:off x="9432925" y="4714875"/>
            <a:ext cx="438150" cy="2857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2" name="Freeform 21"/>
          <p:cNvSpPr/>
          <p:nvPr/>
        </p:nvSpPr>
        <p:spPr>
          <a:xfrm>
            <a:off x="9721850" y="4572000"/>
            <a:ext cx="1600200" cy="571500"/>
          </a:xfrm>
          <a:custGeom>
            <a:avLst/>
            <a:gdLst/>
            <a:ahLst/>
            <a:cxnLst/>
            <a:rect l="l" t="t" r="r" b="b"/>
            <a:pathLst>
              <a:path w="4800600" h="1714500">
                <a:moveTo>
                  <a:pt x="0" y="0"/>
                </a:moveTo>
                <a:lnTo>
                  <a:pt x="4800600" y="0"/>
                </a:lnTo>
                <a:lnTo>
                  <a:pt x="4800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3" name="Freeform 22"/>
          <p:cNvSpPr/>
          <p:nvPr/>
        </p:nvSpPr>
        <p:spPr>
          <a:xfrm>
            <a:off x="0" y="5429250"/>
            <a:ext cx="4502150" cy="1428750"/>
          </a:xfrm>
          <a:custGeom>
            <a:avLst/>
            <a:gdLst/>
            <a:ahLst/>
            <a:cxnLst/>
            <a:rect l="l" t="t" r="r" b="b"/>
            <a:pathLst>
              <a:path w="13506450" h="4286250">
                <a:moveTo>
                  <a:pt x="0" y="0"/>
                </a:moveTo>
                <a:lnTo>
                  <a:pt x="13506450" y="0"/>
                </a:lnTo>
                <a:lnTo>
                  <a:pt x="135064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4" name="Freeform 23"/>
          <p:cNvSpPr/>
          <p:nvPr/>
        </p:nvSpPr>
        <p:spPr>
          <a:xfrm>
            <a:off x="3190875" y="5715000"/>
            <a:ext cx="2181225" cy="1143000"/>
          </a:xfrm>
          <a:custGeom>
            <a:avLst/>
            <a:gdLst/>
            <a:ahLst/>
            <a:cxnLst/>
            <a:rect l="l" t="t" r="r" b="b"/>
            <a:pathLst>
              <a:path w="6543675" h="3429000">
                <a:moveTo>
                  <a:pt x="0" y="0"/>
                </a:moveTo>
                <a:lnTo>
                  <a:pt x="6543675" y="0"/>
                </a:lnTo>
                <a:lnTo>
                  <a:pt x="6543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5" name="Freeform 24"/>
          <p:cNvSpPr/>
          <p:nvPr/>
        </p:nvSpPr>
        <p:spPr>
          <a:xfrm>
            <a:off x="5803900" y="6143625"/>
            <a:ext cx="2470150" cy="714375"/>
          </a:xfrm>
          <a:custGeom>
            <a:avLst/>
            <a:gdLst/>
            <a:ahLst/>
            <a:cxnLst/>
            <a:rect l="l" t="t" r="r" b="b"/>
            <a:pathLst>
              <a:path w="7410450" h="2143125">
                <a:moveTo>
                  <a:pt x="0" y="0"/>
                </a:moveTo>
                <a:lnTo>
                  <a:pt x="7410450" y="0"/>
                </a:lnTo>
                <a:lnTo>
                  <a:pt x="74104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6" name="Freeform 25"/>
          <p:cNvSpPr/>
          <p:nvPr/>
        </p:nvSpPr>
        <p:spPr>
          <a:xfrm>
            <a:off x="8128000" y="5857875"/>
            <a:ext cx="1597025" cy="1000125"/>
          </a:xfrm>
          <a:custGeom>
            <a:avLst/>
            <a:gdLst/>
            <a:ahLst/>
            <a:cxnLst/>
            <a:rect l="l" t="t" r="r" b="b"/>
            <a:pathLst>
              <a:path w="4791075" h="3000375">
                <a:moveTo>
                  <a:pt x="0" y="0"/>
                </a:moveTo>
                <a:lnTo>
                  <a:pt x="4791075" y="0"/>
                </a:lnTo>
                <a:lnTo>
                  <a:pt x="47910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7" name="Freeform 26"/>
          <p:cNvSpPr/>
          <p:nvPr/>
        </p:nvSpPr>
        <p:spPr>
          <a:xfrm>
            <a:off x="10302875" y="0"/>
            <a:ext cx="1889125" cy="1714500"/>
          </a:xfrm>
          <a:custGeom>
            <a:avLst/>
            <a:gdLst/>
            <a:ahLst/>
            <a:cxnLst/>
            <a:rect l="l" t="t" r="r" b="b"/>
            <a:pathLst>
              <a:path w="5667375" h="5143500">
                <a:moveTo>
                  <a:pt x="0" y="0"/>
                </a:moveTo>
                <a:lnTo>
                  <a:pt x="5667375" y="0"/>
                </a:lnTo>
                <a:lnTo>
                  <a:pt x="56673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8" name="Freeform 27"/>
          <p:cNvSpPr/>
          <p:nvPr/>
        </p:nvSpPr>
        <p:spPr>
          <a:xfrm>
            <a:off x="10448925" y="1857375"/>
            <a:ext cx="1743075" cy="5000625"/>
          </a:xfrm>
          <a:custGeom>
            <a:avLst/>
            <a:gdLst/>
            <a:ahLst/>
            <a:cxnLst/>
            <a:rect l="l" t="t" r="r" b="b"/>
            <a:pathLst>
              <a:path w="5229225" h="15001875">
                <a:moveTo>
                  <a:pt x="0" y="0"/>
                </a:moveTo>
                <a:lnTo>
                  <a:pt x="5229225" y="0"/>
                </a:lnTo>
                <a:lnTo>
                  <a:pt x="5229225" y="15001875"/>
                </a:lnTo>
                <a:lnTo>
                  <a:pt x="0" y="1500187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9" name="Freeform 28"/>
          <p:cNvSpPr/>
          <p:nvPr/>
        </p:nvSpPr>
        <p:spPr>
          <a:xfrm>
            <a:off x="11318875" y="5286375"/>
            <a:ext cx="873125" cy="1571625"/>
          </a:xfrm>
          <a:custGeom>
            <a:avLst/>
            <a:gdLst/>
            <a:ahLst/>
            <a:cxnLst/>
            <a:rect l="l" t="t" r="r" b="b"/>
            <a:pathLst>
              <a:path w="2619375" h="4714875">
                <a:moveTo>
                  <a:pt x="0" y="0"/>
                </a:moveTo>
                <a:lnTo>
                  <a:pt x="2619375" y="0"/>
                </a:lnTo>
                <a:lnTo>
                  <a:pt x="2619375" y="4714875"/>
                </a:lnTo>
                <a:lnTo>
                  <a:pt x="0" y="471487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362450" y="1581150"/>
            <a:ext cx="3429000" cy="2857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3330C"/>
                </a:solidFill>
                <a:latin typeface="微软雅黑"/>
                <a:ea typeface="微软雅黑"/>
                <a:cs typeface="微软雅黑"/>
              </a:rPr>
              <a:t>观察生命在不同阶段的样子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4648200"/>
            <a:ext cx="381000" cy="3810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3F5F1"/>
                </a:solidFill>
                <a:latin typeface="微软雅黑"/>
                <a:ea typeface="微软雅黑"/>
                <a:cs typeface="微软雅黑"/>
              </a:rPr>
              <a:t>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750" y="5181600"/>
            <a:ext cx="1495425" cy="4857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44" b="0" i="0">
                <a:solidFill>
                  <a:srgbClr val="1C2B1A"/>
                </a:solidFill>
                <a:latin typeface="微软雅黑"/>
                <a:ea typeface="微软雅黑"/>
                <a:cs typeface="微软雅黑"/>
              </a:rPr>
              <a:t>卵很小,通常产在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44" b="0" i="0">
                <a:solidFill>
                  <a:srgbClr val="233222"/>
                </a:solidFill>
                <a:latin typeface="微软雅黑"/>
                <a:ea typeface="微软雅黑"/>
                <a:cs typeface="微软雅黑"/>
              </a:rPr>
              <a:t>叶片上</a:t>
            </a:r>
            <a:r>
              <a:rPr sz="1444" b="0" i="0">
                <a:solidFill>
                  <a:srgbClr val="4B5349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8650" y="4648200"/>
            <a:ext cx="676275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33" b="0" i="0">
                <a:solidFill>
                  <a:srgbClr val="FAFBF9"/>
                </a:solidFill>
                <a:latin typeface="微软雅黑"/>
                <a:ea typeface="微软雅黑"/>
                <a:cs typeface="微软雅黑"/>
              </a:rPr>
              <a:t>幼虫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4300" y="5181600"/>
            <a:ext cx="1619250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16" b="0" i="0">
                <a:solidFill>
                  <a:srgbClr val="1C2B1A"/>
                </a:solidFill>
                <a:latin typeface="微软雅黑"/>
                <a:ea typeface="微软雅黑"/>
                <a:cs typeface="微软雅黑"/>
              </a:rPr>
              <a:t>幼虫也就是毛毛虫,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16" b="0" i="0">
                <a:solidFill>
                  <a:srgbClr val="253223"/>
                </a:solidFill>
                <a:latin typeface="微软雅黑"/>
                <a:ea typeface="微软雅黑"/>
                <a:cs typeface="微软雅黑"/>
              </a:rPr>
              <a:t>以植物的叶子为食</a:t>
            </a:r>
            <a:r>
              <a:rPr sz="1416" b="0" i="0">
                <a:solidFill>
                  <a:srgbClr val="4B5243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3300" y="4648200"/>
            <a:ext cx="381000" cy="3810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AF8F0"/>
                </a:solidFill>
                <a:latin typeface="微软雅黑"/>
                <a:ea typeface="微软雅黑"/>
                <a:cs typeface="微软雅黑"/>
              </a:rPr>
              <a:t>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4175" y="5172075"/>
            <a:ext cx="1704975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1" b="0" i="0">
                <a:solidFill>
                  <a:srgbClr val="1C2C19"/>
                </a:solidFill>
                <a:latin typeface="微软雅黑"/>
                <a:ea typeface="微软雅黑"/>
                <a:cs typeface="微软雅黑"/>
              </a:rPr>
              <a:t>幼虫会化蛹,在蛹中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1" b="0" i="0">
                <a:solidFill>
                  <a:srgbClr val="1C2915"/>
                </a:solidFill>
                <a:latin typeface="微软雅黑"/>
                <a:ea typeface="微软雅黑"/>
                <a:cs typeface="微软雅黑"/>
              </a:rPr>
              <a:t>完成身体的变化</a:t>
            </a:r>
            <a:r>
              <a:rPr sz="1421" b="0" i="0">
                <a:solidFill>
                  <a:srgbClr val="343E33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01275" y="4657725"/>
            <a:ext cx="676275" cy="3619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33" b="0" i="0">
                <a:solidFill>
                  <a:srgbClr val="FCFCFA"/>
                </a:solidFill>
                <a:latin typeface="微软雅黑"/>
                <a:ea typeface="微软雅黑"/>
                <a:cs typeface="微软雅黑"/>
              </a:rPr>
              <a:t>成虫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7375" y="5162550"/>
            <a:ext cx="2124075" cy="4857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8" b="0" i="0">
                <a:solidFill>
                  <a:srgbClr val="253622"/>
                </a:solidFill>
                <a:latin typeface="微软雅黑"/>
                <a:ea typeface="微软雅黑"/>
                <a:cs typeface="微软雅黑"/>
              </a:rPr>
              <a:t>成虫破蛹而出,展开翅膀,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8" b="0" i="0">
                <a:solidFill>
                  <a:srgbClr val="232E1E"/>
                </a:solidFill>
                <a:latin typeface="微软雅黑"/>
                <a:ea typeface="微软雅黑"/>
                <a:cs typeface="微软雅黑"/>
              </a:rPr>
              <a:t>开始新的生活</a:t>
            </a:r>
            <a:r>
              <a:rPr sz="1438" b="0" i="0">
                <a:solidFill>
                  <a:srgbClr val="434C3B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6025" y="66675"/>
            <a:ext cx="7210425" cy="1600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0" b="0" i="0">
                <a:solidFill>
                  <a:srgbClr val="254012"/>
                </a:solidFill>
                <a:latin typeface="微软雅黑"/>
                <a:ea typeface="微软雅黑"/>
                <a:cs typeface="微软雅黑"/>
              </a:rPr>
              <a:t>从毛毛虫到</a:t>
            </a:r>
            <a:r>
              <a:rPr sz="7000" b="0" i="0">
                <a:solidFill>
                  <a:srgbClr val="CF9002"/>
                </a:solidFill>
                <a:latin typeface="微软雅黑"/>
                <a:ea typeface="微软雅黑"/>
                <a:cs typeface="微软雅黑"/>
              </a:rPr>
              <a:t>蝴蝶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3"/>
          <p:cNvSpPr/>
          <p:nvPr/>
        </p:nvSpPr>
        <p:spPr>
          <a:xfrm>
            <a:off x="0" y="0"/>
            <a:ext cx="1162050" cy="2143125"/>
          </a:xfrm>
          <a:custGeom>
            <a:avLst/>
            <a:gdLst/>
            <a:ahLst/>
            <a:cxnLst/>
            <a:rect l="l" t="t" r="r" b="b"/>
            <a:pathLst>
              <a:path w="3486150" h="6429375">
                <a:moveTo>
                  <a:pt x="0" y="0"/>
                </a:moveTo>
                <a:lnTo>
                  <a:pt x="3486150" y="0"/>
                </a:lnTo>
                <a:lnTo>
                  <a:pt x="3486150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Freeform 4"/>
          <p:cNvSpPr/>
          <p:nvPr/>
        </p:nvSpPr>
        <p:spPr>
          <a:xfrm>
            <a:off x="0" y="1714500"/>
            <a:ext cx="3340100" cy="3000375"/>
          </a:xfrm>
          <a:custGeom>
            <a:avLst/>
            <a:gdLst/>
            <a:ahLst/>
            <a:cxnLst/>
            <a:rect l="l" t="t" r="r" b="b"/>
            <a:pathLst>
              <a:path w="10020300" h="9001125">
                <a:moveTo>
                  <a:pt x="0" y="0"/>
                </a:moveTo>
                <a:lnTo>
                  <a:pt x="10020300" y="0"/>
                </a:lnTo>
                <a:lnTo>
                  <a:pt x="10020300" y="9001125"/>
                </a:lnTo>
                <a:lnTo>
                  <a:pt x="0" y="9001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6"/>
          <p:cNvSpPr/>
          <p:nvPr/>
        </p:nvSpPr>
        <p:spPr>
          <a:xfrm>
            <a:off x="2901950" y="3000375"/>
            <a:ext cx="727075" cy="285750"/>
          </a:xfrm>
          <a:custGeom>
            <a:avLst/>
            <a:gdLst/>
            <a:ahLst/>
            <a:cxnLst/>
            <a:rect l="l" t="t" r="r" b="b"/>
            <a:pathLst>
              <a:path w="2181225" h="857250">
                <a:moveTo>
                  <a:pt x="0" y="0"/>
                </a:moveTo>
                <a:lnTo>
                  <a:pt x="2181225" y="0"/>
                </a:lnTo>
                <a:lnTo>
                  <a:pt x="2181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/>
          <p:cNvSpPr/>
          <p:nvPr/>
        </p:nvSpPr>
        <p:spPr>
          <a:xfrm>
            <a:off x="6096000" y="314325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10"/>
          <p:cNvSpPr/>
          <p:nvPr/>
        </p:nvSpPr>
        <p:spPr>
          <a:xfrm>
            <a:off x="8128000" y="3143250"/>
            <a:ext cx="873125" cy="42862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Freeform 12"/>
          <p:cNvSpPr/>
          <p:nvPr/>
        </p:nvSpPr>
        <p:spPr>
          <a:xfrm>
            <a:off x="0" y="3714750"/>
            <a:ext cx="1308100" cy="2000250"/>
          </a:xfrm>
          <a:custGeom>
            <a:avLst/>
            <a:gdLst/>
            <a:ahLst/>
            <a:cxnLst/>
            <a:rect l="l" t="t" r="r" b="b"/>
            <a:pathLst>
              <a:path w="3924300" h="6000750">
                <a:moveTo>
                  <a:pt x="0" y="0"/>
                </a:moveTo>
                <a:lnTo>
                  <a:pt x="3924300" y="0"/>
                </a:lnTo>
                <a:lnTo>
                  <a:pt x="39243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4" name="Freeform 13"/>
          <p:cNvSpPr/>
          <p:nvPr/>
        </p:nvSpPr>
        <p:spPr>
          <a:xfrm>
            <a:off x="0" y="4286250"/>
            <a:ext cx="3775075" cy="1428750"/>
          </a:xfrm>
          <a:custGeom>
            <a:avLst/>
            <a:gdLst/>
            <a:ahLst/>
            <a:cxnLst/>
            <a:rect l="l" t="t" r="r" b="b"/>
            <a:pathLst>
              <a:path w="11325225" h="4286250">
                <a:moveTo>
                  <a:pt x="0" y="0"/>
                </a:moveTo>
                <a:lnTo>
                  <a:pt x="11325225" y="0"/>
                </a:lnTo>
                <a:lnTo>
                  <a:pt x="1132522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3" name="Freeform 22"/>
          <p:cNvSpPr/>
          <p:nvPr/>
        </p:nvSpPr>
        <p:spPr>
          <a:xfrm>
            <a:off x="0" y="5429250"/>
            <a:ext cx="4502150" cy="1428750"/>
          </a:xfrm>
          <a:custGeom>
            <a:avLst/>
            <a:gdLst/>
            <a:ahLst/>
            <a:cxnLst/>
            <a:rect l="l" t="t" r="r" b="b"/>
            <a:pathLst>
              <a:path w="13506450" h="4286250">
                <a:moveTo>
                  <a:pt x="0" y="0"/>
                </a:moveTo>
                <a:lnTo>
                  <a:pt x="13506450" y="0"/>
                </a:lnTo>
                <a:lnTo>
                  <a:pt x="135064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4" name="Freeform 23"/>
          <p:cNvSpPr/>
          <p:nvPr/>
        </p:nvSpPr>
        <p:spPr>
          <a:xfrm>
            <a:off x="3190875" y="5715000"/>
            <a:ext cx="2181225" cy="1143000"/>
          </a:xfrm>
          <a:custGeom>
            <a:avLst/>
            <a:gdLst/>
            <a:ahLst/>
            <a:cxnLst/>
            <a:rect l="l" t="t" r="r" b="b"/>
            <a:pathLst>
              <a:path w="6543675" h="3429000">
                <a:moveTo>
                  <a:pt x="0" y="0"/>
                </a:moveTo>
                <a:lnTo>
                  <a:pt x="6543675" y="0"/>
                </a:lnTo>
                <a:lnTo>
                  <a:pt x="6543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5" name="Freeform 24"/>
          <p:cNvSpPr/>
          <p:nvPr/>
        </p:nvSpPr>
        <p:spPr>
          <a:xfrm>
            <a:off x="5803900" y="6143625"/>
            <a:ext cx="2470150" cy="714375"/>
          </a:xfrm>
          <a:custGeom>
            <a:avLst/>
            <a:gdLst/>
            <a:ahLst/>
            <a:cxnLst/>
            <a:rect l="l" t="t" r="r" b="b"/>
            <a:pathLst>
              <a:path w="7410450" h="2143125">
                <a:moveTo>
                  <a:pt x="0" y="0"/>
                </a:moveTo>
                <a:lnTo>
                  <a:pt x="7410450" y="0"/>
                </a:lnTo>
                <a:lnTo>
                  <a:pt x="74104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6" name="Freeform 25"/>
          <p:cNvSpPr/>
          <p:nvPr/>
        </p:nvSpPr>
        <p:spPr>
          <a:xfrm>
            <a:off x="8128000" y="5857875"/>
            <a:ext cx="1597025" cy="1000125"/>
          </a:xfrm>
          <a:custGeom>
            <a:avLst/>
            <a:gdLst/>
            <a:ahLst/>
            <a:cxnLst/>
            <a:rect l="l" t="t" r="r" b="b"/>
            <a:pathLst>
              <a:path w="4791075" h="3000375">
                <a:moveTo>
                  <a:pt x="0" y="0"/>
                </a:moveTo>
                <a:lnTo>
                  <a:pt x="4791075" y="0"/>
                </a:lnTo>
                <a:lnTo>
                  <a:pt x="47910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7" name="Freeform 26"/>
          <p:cNvSpPr/>
          <p:nvPr/>
        </p:nvSpPr>
        <p:spPr>
          <a:xfrm>
            <a:off x="10302875" y="0"/>
            <a:ext cx="1889125" cy="1714500"/>
          </a:xfrm>
          <a:custGeom>
            <a:avLst/>
            <a:gdLst/>
            <a:ahLst/>
            <a:cxnLst/>
            <a:rect l="l" t="t" r="r" b="b"/>
            <a:pathLst>
              <a:path w="5667375" h="5143500">
                <a:moveTo>
                  <a:pt x="0" y="0"/>
                </a:moveTo>
                <a:lnTo>
                  <a:pt x="5667375" y="0"/>
                </a:lnTo>
                <a:lnTo>
                  <a:pt x="56673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8" name="Freeform 27"/>
          <p:cNvSpPr/>
          <p:nvPr/>
        </p:nvSpPr>
        <p:spPr>
          <a:xfrm>
            <a:off x="10448925" y="1857375"/>
            <a:ext cx="1743075" cy="5000625"/>
          </a:xfrm>
          <a:custGeom>
            <a:avLst/>
            <a:gdLst/>
            <a:ahLst/>
            <a:cxnLst/>
            <a:rect l="l" t="t" r="r" b="b"/>
            <a:pathLst>
              <a:path w="5229225" h="15001875">
                <a:moveTo>
                  <a:pt x="0" y="0"/>
                </a:moveTo>
                <a:lnTo>
                  <a:pt x="5229225" y="0"/>
                </a:lnTo>
                <a:lnTo>
                  <a:pt x="5229225" y="15001875"/>
                </a:lnTo>
                <a:lnTo>
                  <a:pt x="0" y="150018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9" name="Freeform 28"/>
          <p:cNvSpPr/>
          <p:nvPr/>
        </p:nvSpPr>
        <p:spPr>
          <a:xfrm>
            <a:off x="11318875" y="5286375"/>
            <a:ext cx="873125" cy="1571625"/>
          </a:xfrm>
          <a:custGeom>
            <a:avLst/>
            <a:gdLst/>
            <a:ahLst/>
            <a:cxnLst/>
            <a:rect l="l" t="t" r="r" b="b"/>
            <a:pathLst>
              <a:path w="2619375" h="4714875">
                <a:moveTo>
                  <a:pt x="0" y="0"/>
                </a:moveTo>
                <a:lnTo>
                  <a:pt x="2619375" y="0"/>
                </a:lnTo>
                <a:lnTo>
                  <a:pt x="2619375" y="4714875"/>
                </a:lnTo>
                <a:lnTo>
                  <a:pt x="0" y="47148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362450" y="1581150"/>
            <a:ext cx="3429000" cy="2857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3330C"/>
                </a:solidFill>
                <a:latin typeface="微软雅黑"/>
                <a:ea typeface="微软雅黑"/>
                <a:cs typeface="微软雅黑"/>
              </a:rPr>
              <a:t>观察生命在不同阶段的样子</a:t>
            </a:r>
          </a:p>
        </p:txBody>
      </p:sp>
      <p:grpSp>
        <p:nvGrpSpPr>
          <p:cNvPr id="2" name="01 卵">
            <a:extLst>
              <a:ext uri="{FF2B5EF4-FFF2-40B4-BE49-F238E27FC236}">
                <a16:creationId xmlns:a16="http://schemas.microsoft.com/office/drawing/2014/main" id="{46B4A32C-B237-E4A9-88F3-144D0A5DD409}"/>
              </a:ext>
            </a:extLst>
          </p:cNvPr>
          <p:cNvGrpSpPr/>
          <p:nvPr/>
        </p:nvGrpSpPr>
        <p:grpSpPr>
          <a:xfrm>
            <a:off x="869950" y="2714625"/>
            <a:ext cx="1673225" cy="2952750"/>
            <a:chOff x="869950" y="2714625"/>
            <a:chExt cx="1673225" cy="2952750"/>
          </a:xfrm>
        </p:grpSpPr>
        <p:sp>
          <p:nvSpPr>
            <p:cNvPr id="16" name="Freeform 5"/>
            <p:cNvSpPr/>
            <p:nvPr/>
          </p:nvSpPr>
          <p:spPr>
            <a:xfrm>
              <a:off x="869950" y="2714625"/>
              <a:ext cx="1454150" cy="1000125"/>
            </a:xfrm>
            <a:custGeom>
              <a:avLst/>
              <a:gdLst/>
              <a:ahLst/>
              <a:cxnLst/>
              <a:rect l="l" t="t" r="r" b="b"/>
              <a:pathLst>
                <a:path w="4362450" h="3000375">
                  <a:moveTo>
                    <a:pt x="0" y="0"/>
                  </a:moveTo>
                  <a:lnTo>
                    <a:pt x="4362450" y="0"/>
                  </a:lnTo>
                  <a:lnTo>
                    <a:pt x="4362450" y="3000375"/>
                  </a:lnTo>
                  <a:lnTo>
                    <a:pt x="0" y="3000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25" name="Freeform 14"/>
            <p:cNvSpPr/>
            <p:nvPr/>
          </p:nvSpPr>
          <p:spPr>
            <a:xfrm>
              <a:off x="869950" y="4714875"/>
              <a:ext cx="438150" cy="285750"/>
            </a:xfrm>
            <a:custGeom>
              <a:avLst/>
              <a:gdLst/>
              <a:ahLst/>
              <a:cxnLst/>
              <a:rect l="l" t="t" r="r" b="b"/>
              <a:pathLst>
                <a:path w="1314450" h="857250">
                  <a:moveTo>
                    <a:pt x="0" y="0"/>
                  </a:moveTo>
                  <a:lnTo>
                    <a:pt x="1314450" y="0"/>
                  </a:lnTo>
                  <a:lnTo>
                    <a:pt x="1314450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  <p:sp>
          <p:nvSpPr>
            <p:cNvPr id="26" name="Freeform 15"/>
            <p:cNvSpPr/>
            <p:nvPr/>
          </p:nvSpPr>
          <p:spPr>
            <a:xfrm>
              <a:off x="1158875" y="4572000"/>
              <a:ext cx="1311275" cy="571500"/>
            </a:xfrm>
            <a:custGeom>
              <a:avLst/>
              <a:gdLst/>
              <a:ahLst/>
              <a:cxnLst/>
              <a:rect l="l" t="t" r="r" b="b"/>
              <a:pathLst>
                <a:path w="3933825" h="1714500">
                  <a:moveTo>
                    <a:pt x="0" y="0"/>
                  </a:moveTo>
                  <a:lnTo>
                    <a:pt x="3933825" y="0"/>
                  </a:lnTo>
                  <a:lnTo>
                    <a:pt x="3933825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" name="TextBox 3"/>
            <p:cNvSpPr txBox="1"/>
            <p:nvPr/>
          </p:nvSpPr>
          <p:spPr>
            <a:xfrm>
              <a:off x="1600200" y="4648200"/>
              <a:ext cx="381000" cy="381000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800" b="0" i="0">
                  <a:solidFill>
                    <a:srgbClr val="F3F5F1"/>
                  </a:solidFill>
                  <a:latin typeface="微软雅黑"/>
                  <a:ea typeface="微软雅黑"/>
                  <a:cs typeface="微软雅黑"/>
                </a:rPr>
                <a:t>卵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47750" y="5181600"/>
              <a:ext cx="1495425" cy="485775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44" b="0" i="0">
                  <a:solidFill>
                    <a:srgbClr val="1C2B1A"/>
                  </a:solidFill>
                  <a:latin typeface="微软雅黑"/>
                  <a:ea typeface="微软雅黑"/>
                  <a:cs typeface="微软雅黑"/>
                </a:rPr>
                <a:t>卵很小,通常产在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44" b="0" i="0">
                  <a:solidFill>
                    <a:srgbClr val="233222"/>
                  </a:solidFill>
                  <a:latin typeface="微软雅黑"/>
                  <a:ea typeface="微软雅黑"/>
                  <a:cs typeface="微软雅黑"/>
                </a:rPr>
                <a:t>叶片上</a:t>
              </a:r>
              <a:r>
                <a:rPr sz="1444" b="0" i="0">
                  <a:solidFill>
                    <a:srgbClr val="4B5349"/>
                  </a:solidFill>
                  <a:latin typeface="微软雅黑"/>
                  <a:ea typeface="微软雅黑"/>
                  <a:cs typeface="微软雅黑"/>
                </a:rPr>
                <a:t>。</a:t>
              </a:r>
            </a:p>
          </p:txBody>
        </p:sp>
      </p:grpSp>
      <p:grpSp>
        <p:nvGrpSpPr>
          <p:cNvPr id="40" name="02 幼虫">
            <a:extLst>
              <a:ext uri="{FF2B5EF4-FFF2-40B4-BE49-F238E27FC236}">
                <a16:creationId xmlns:a16="http://schemas.microsoft.com/office/drawing/2014/main" id="{0ADD08E5-5640-B1AD-2108-AF8DB1D5E91D}"/>
              </a:ext>
            </a:extLst>
          </p:cNvPr>
          <p:cNvGrpSpPr/>
          <p:nvPr/>
        </p:nvGrpSpPr>
        <p:grpSpPr>
          <a:xfrm>
            <a:off x="3190875" y="2143125"/>
            <a:ext cx="3197225" cy="3505200"/>
            <a:chOff x="3190875" y="2143125"/>
            <a:chExt cx="3197225" cy="3505200"/>
          </a:xfrm>
        </p:grpSpPr>
        <p:sp>
          <p:nvSpPr>
            <p:cNvPr id="18" name="Freeform 7"/>
            <p:cNvSpPr/>
            <p:nvPr/>
          </p:nvSpPr>
          <p:spPr>
            <a:xfrm>
              <a:off x="3190875" y="2143125"/>
              <a:ext cx="3197225" cy="2571750"/>
            </a:xfrm>
            <a:custGeom>
              <a:avLst/>
              <a:gdLst/>
              <a:ahLst/>
              <a:cxnLst/>
              <a:rect l="l" t="t" r="r" b="b"/>
              <a:pathLst>
                <a:path w="9591675" h="7715250">
                  <a:moveTo>
                    <a:pt x="0" y="0"/>
                  </a:moveTo>
                  <a:lnTo>
                    <a:pt x="9591675" y="0"/>
                  </a:lnTo>
                  <a:lnTo>
                    <a:pt x="9591675" y="7715250"/>
                  </a:lnTo>
                  <a:lnTo>
                    <a:pt x="0" y="771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</p:sp>
        <p:sp>
          <p:nvSpPr>
            <p:cNvPr id="27" name="Freeform 16"/>
            <p:cNvSpPr/>
            <p:nvPr/>
          </p:nvSpPr>
          <p:spPr>
            <a:xfrm>
              <a:off x="3625850" y="4714875"/>
              <a:ext cx="584200" cy="428625"/>
            </a:xfrm>
            <a:custGeom>
              <a:avLst/>
              <a:gdLst/>
              <a:ahLst/>
              <a:cxnLst/>
              <a:rect l="l" t="t" r="r" b="b"/>
              <a:pathLst>
                <a:path w="1752600" h="1285875">
                  <a:moveTo>
                    <a:pt x="0" y="0"/>
                  </a:moveTo>
                  <a:lnTo>
                    <a:pt x="1752600" y="0"/>
                  </a:lnTo>
                  <a:lnTo>
                    <a:pt x="1752600" y="1285875"/>
                  </a:lnTo>
                  <a:lnTo>
                    <a:pt x="0" y="1285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</p:sp>
        <p:sp>
          <p:nvSpPr>
            <p:cNvPr id="28" name="Freeform 17"/>
            <p:cNvSpPr/>
            <p:nvPr/>
          </p:nvSpPr>
          <p:spPr>
            <a:xfrm>
              <a:off x="4064000" y="4572000"/>
              <a:ext cx="1454150" cy="571500"/>
            </a:xfrm>
            <a:custGeom>
              <a:avLst/>
              <a:gdLst/>
              <a:ahLst/>
              <a:cxnLst/>
              <a:rect l="l" t="t" r="r" b="b"/>
              <a:pathLst>
                <a:path w="4362450" h="1714500">
                  <a:moveTo>
                    <a:pt x="0" y="0"/>
                  </a:moveTo>
                  <a:lnTo>
                    <a:pt x="4362450" y="0"/>
                  </a:lnTo>
                  <a:lnTo>
                    <a:pt x="436245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</p:sp>
        <p:sp>
          <p:nvSpPr>
            <p:cNvPr id="6" name="TextBox 5"/>
            <p:cNvSpPr txBox="1"/>
            <p:nvPr/>
          </p:nvSpPr>
          <p:spPr>
            <a:xfrm>
              <a:off x="4438650" y="4648200"/>
              <a:ext cx="676275" cy="371475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533" b="0" i="0">
                  <a:solidFill>
                    <a:srgbClr val="FAFBF9"/>
                  </a:solidFill>
                  <a:latin typeface="微软雅黑"/>
                  <a:ea typeface="微软雅黑"/>
                  <a:cs typeface="微软雅黑"/>
                </a:rPr>
                <a:t>幼虫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24300" y="5181600"/>
              <a:ext cx="1619250" cy="466725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16" b="0" i="0">
                  <a:solidFill>
                    <a:srgbClr val="1C2B1A"/>
                  </a:solidFill>
                  <a:latin typeface="微软雅黑"/>
                  <a:ea typeface="微软雅黑"/>
                  <a:cs typeface="微软雅黑"/>
                </a:rPr>
                <a:t>幼虫也就是毛毛虫,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16" b="0" i="0">
                  <a:solidFill>
                    <a:srgbClr val="253223"/>
                  </a:solidFill>
                  <a:latin typeface="微软雅黑"/>
                  <a:ea typeface="微软雅黑"/>
                  <a:cs typeface="微软雅黑"/>
                </a:rPr>
                <a:t>以植物的叶子为食</a:t>
              </a:r>
              <a:r>
                <a:rPr sz="1416" b="0" i="0">
                  <a:solidFill>
                    <a:srgbClr val="4B5243"/>
                  </a:solidFill>
                  <a:latin typeface="微软雅黑"/>
                  <a:ea typeface="微软雅黑"/>
                  <a:cs typeface="微软雅黑"/>
                </a:rPr>
                <a:t>。</a:t>
              </a:r>
            </a:p>
          </p:txBody>
        </p:sp>
      </p:grpSp>
      <p:grpSp>
        <p:nvGrpSpPr>
          <p:cNvPr id="41" name="03 蛹">
            <a:extLst>
              <a:ext uri="{FF2B5EF4-FFF2-40B4-BE49-F238E27FC236}">
                <a16:creationId xmlns:a16="http://schemas.microsoft.com/office/drawing/2014/main" id="{DD791098-8556-894B-F1F2-E4E440A43B96}"/>
              </a:ext>
            </a:extLst>
          </p:cNvPr>
          <p:cNvGrpSpPr/>
          <p:nvPr/>
        </p:nvGrpSpPr>
        <p:grpSpPr>
          <a:xfrm>
            <a:off x="5803900" y="1571625"/>
            <a:ext cx="2635250" cy="4067175"/>
            <a:chOff x="5803900" y="1571625"/>
            <a:chExt cx="2635250" cy="4067175"/>
          </a:xfrm>
        </p:grpSpPr>
        <p:sp>
          <p:nvSpPr>
            <p:cNvPr id="20" name="Freeform 9"/>
            <p:cNvSpPr/>
            <p:nvPr/>
          </p:nvSpPr>
          <p:spPr>
            <a:xfrm>
              <a:off x="5803900" y="1571625"/>
              <a:ext cx="2470150" cy="3000375"/>
            </a:xfrm>
            <a:custGeom>
              <a:avLst/>
              <a:gdLst/>
              <a:ahLst/>
              <a:cxnLst/>
              <a:rect l="l" t="t" r="r" b="b"/>
              <a:pathLst>
                <a:path w="7410450" h="9001125">
                  <a:moveTo>
                    <a:pt x="0" y="0"/>
                  </a:moveTo>
                  <a:lnTo>
                    <a:pt x="7410450" y="0"/>
                  </a:lnTo>
                  <a:lnTo>
                    <a:pt x="7410450" y="9001125"/>
                  </a:lnTo>
                  <a:lnTo>
                    <a:pt x="0" y="900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</p:sp>
        <p:sp>
          <p:nvSpPr>
            <p:cNvPr id="29" name="Freeform 18"/>
            <p:cNvSpPr/>
            <p:nvPr/>
          </p:nvSpPr>
          <p:spPr>
            <a:xfrm>
              <a:off x="6530975" y="4714875"/>
              <a:ext cx="438150" cy="285750"/>
            </a:xfrm>
            <a:custGeom>
              <a:avLst/>
              <a:gdLst/>
              <a:ahLst/>
              <a:cxnLst/>
              <a:rect l="l" t="t" r="r" b="b"/>
              <a:pathLst>
                <a:path w="1314450" h="857250">
                  <a:moveTo>
                    <a:pt x="0" y="0"/>
                  </a:moveTo>
                  <a:lnTo>
                    <a:pt x="1314450" y="0"/>
                  </a:lnTo>
                  <a:lnTo>
                    <a:pt x="1314450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  <p:sp>
          <p:nvSpPr>
            <p:cNvPr id="30" name="Freeform 19"/>
            <p:cNvSpPr/>
            <p:nvPr/>
          </p:nvSpPr>
          <p:spPr>
            <a:xfrm>
              <a:off x="6819900" y="4572000"/>
              <a:ext cx="1454150" cy="571500"/>
            </a:xfrm>
            <a:custGeom>
              <a:avLst/>
              <a:gdLst/>
              <a:ahLst/>
              <a:cxnLst/>
              <a:rect l="l" t="t" r="r" b="b"/>
              <a:pathLst>
                <a:path w="4362450" h="1714500">
                  <a:moveTo>
                    <a:pt x="0" y="0"/>
                  </a:moveTo>
                  <a:lnTo>
                    <a:pt x="4362450" y="0"/>
                  </a:lnTo>
                  <a:lnTo>
                    <a:pt x="436245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</p:sp>
        <p:sp>
          <p:nvSpPr>
            <p:cNvPr id="8" name="TextBox 7"/>
            <p:cNvSpPr txBox="1"/>
            <p:nvPr/>
          </p:nvSpPr>
          <p:spPr>
            <a:xfrm>
              <a:off x="7353300" y="4648200"/>
              <a:ext cx="381000" cy="381000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800" b="0" i="0">
                  <a:solidFill>
                    <a:srgbClr val="FAF8F0"/>
                  </a:solidFill>
                  <a:latin typeface="微软雅黑"/>
                  <a:ea typeface="微软雅黑"/>
                  <a:cs typeface="微软雅黑"/>
                </a:rPr>
                <a:t>蛹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34175" y="5172075"/>
              <a:ext cx="1704975" cy="466725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21" b="0" i="0">
                  <a:solidFill>
                    <a:srgbClr val="1C2C19"/>
                  </a:solidFill>
                  <a:latin typeface="微软雅黑"/>
                  <a:ea typeface="微软雅黑"/>
                  <a:cs typeface="微软雅黑"/>
                </a:rPr>
                <a:t>幼虫会化蛹,在蛹中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21" b="0" i="0">
                  <a:solidFill>
                    <a:srgbClr val="1C2915"/>
                  </a:solidFill>
                  <a:latin typeface="微软雅黑"/>
                  <a:ea typeface="微软雅黑"/>
                  <a:cs typeface="微软雅黑"/>
                </a:rPr>
                <a:t>完成身体的变化</a:t>
              </a:r>
              <a:r>
                <a:rPr sz="1421" b="0" i="0">
                  <a:solidFill>
                    <a:srgbClr val="343E33"/>
                  </a:solidFill>
                  <a:latin typeface="微软雅黑"/>
                  <a:ea typeface="微软雅黑"/>
                  <a:cs typeface="微软雅黑"/>
                </a:rPr>
                <a:t>。</a:t>
              </a:r>
            </a:p>
          </p:txBody>
        </p:sp>
      </p:grpSp>
      <p:grpSp>
        <p:nvGrpSpPr>
          <p:cNvPr id="42" name="04 成虫">
            <a:extLst>
              <a:ext uri="{FF2B5EF4-FFF2-40B4-BE49-F238E27FC236}">
                <a16:creationId xmlns:a16="http://schemas.microsoft.com/office/drawing/2014/main" id="{5292C7E5-EAD3-5B96-98D0-40E716349324}"/>
              </a:ext>
            </a:extLst>
          </p:cNvPr>
          <p:cNvGrpSpPr/>
          <p:nvPr/>
        </p:nvGrpSpPr>
        <p:grpSpPr>
          <a:xfrm>
            <a:off x="8705850" y="1428750"/>
            <a:ext cx="3051175" cy="4219575"/>
            <a:chOff x="8705850" y="1428750"/>
            <a:chExt cx="3051175" cy="4219575"/>
          </a:xfrm>
        </p:grpSpPr>
        <p:sp>
          <p:nvSpPr>
            <p:cNvPr id="22" name="Freeform 11"/>
            <p:cNvSpPr/>
            <p:nvPr/>
          </p:nvSpPr>
          <p:spPr>
            <a:xfrm>
              <a:off x="8705850" y="1428750"/>
              <a:ext cx="3051175" cy="2857500"/>
            </a:xfrm>
            <a:custGeom>
              <a:avLst/>
              <a:gdLst/>
              <a:ahLst/>
              <a:cxnLst/>
              <a:rect l="l" t="t" r="r" b="b"/>
              <a:pathLst>
                <a:path w="9153525" h="8572500">
                  <a:moveTo>
                    <a:pt x="0" y="0"/>
                  </a:moveTo>
                  <a:lnTo>
                    <a:pt x="9153525" y="0"/>
                  </a:lnTo>
                  <a:lnTo>
                    <a:pt x="9153525" y="8572500"/>
                  </a:lnTo>
                  <a:lnTo>
                    <a:pt x="0" y="857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</p:sp>
        <p:sp>
          <p:nvSpPr>
            <p:cNvPr id="31" name="Freeform 20"/>
            <p:cNvSpPr/>
            <p:nvPr/>
          </p:nvSpPr>
          <p:spPr>
            <a:xfrm>
              <a:off x="9432925" y="4714875"/>
              <a:ext cx="438150" cy="285750"/>
            </a:xfrm>
            <a:custGeom>
              <a:avLst/>
              <a:gdLst/>
              <a:ahLst/>
              <a:cxnLst/>
              <a:rect l="l" t="t" r="r" b="b"/>
              <a:pathLst>
                <a:path w="1314450" h="857250">
                  <a:moveTo>
                    <a:pt x="0" y="0"/>
                  </a:moveTo>
                  <a:lnTo>
                    <a:pt x="1314450" y="0"/>
                  </a:lnTo>
                  <a:lnTo>
                    <a:pt x="1314450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</p:sp>
        <p:sp>
          <p:nvSpPr>
            <p:cNvPr id="32" name="Freeform 21"/>
            <p:cNvSpPr/>
            <p:nvPr/>
          </p:nvSpPr>
          <p:spPr>
            <a:xfrm>
              <a:off x="9721850" y="4572000"/>
              <a:ext cx="1600200" cy="571500"/>
            </a:xfrm>
            <a:custGeom>
              <a:avLst/>
              <a:gdLst/>
              <a:ahLst/>
              <a:cxnLst/>
              <a:rect l="l" t="t" r="r" b="b"/>
              <a:pathLst>
                <a:path w="4800600" h="1714500">
                  <a:moveTo>
                    <a:pt x="0" y="0"/>
                  </a:moveTo>
                  <a:lnTo>
                    <a:pt x="4800600" y="0"/>
                  </a:lnTo>
                  <a:lnTo>
                    <a:pt x="48006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</p:sp>
        <p:sp>
          <p:nvSpPr>
            <p:cNvPr id="10" name="TextBox 9"/>
            <p:cNvSpPr txBox="1"/>
            <p:nvPr/>
          </p:nvSpPr>
          <p:spPr>
            <a:xfrm>
              <a:off x="10201275" y="4657725"/>
              <a:ext cx="676275" cy="361950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533" b="0" i="0">
                  <a:solidFill>
                    <a:srgbClr val="FCFCFA"/>
                  </a:solidFill>
                  <a:latin typeface="微软雅黑"/>
                  <a:ea typeface="微软雅黑"/>
                  <a:cs typeface="微软雅黑"/>
                </a:rPr>
                <a:t>成虫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477375" y="5162550"/>
              <a:ext cx="2124075" cy="485775"/>
            </a:xfrm>
            <a:prstGeom prst="rect">
              <a:avLst/>
            </a:prstGeom>
            <a:noFill/>
          </p:spPr>
          <p:txBody>
            <a:bodyPr wrap="none" lIns="19050" tIns="9525" rIns="19050" bIns="9525" anchor="ctr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38" b="0" i="0">
                  <a:solidFill>
                    <a:srgbClr val="253622"/>
                  </a:solidFill>
                  <a:latin typeface="微软雅黑"/>
                  <a:ea typeface="微软雅黑"/>
                  <a:cs typeface="微软雅黑"/>
                </a:rPr>
                <a:t>成虫破蛹而出,展开翅膀,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38" b="0" i="0">
                  <a:solidFill>
                    <a:srgbClr val="232E1E"/>
                  </a:solidFill>
                  <a:latin typeface="微软雅黑"/>
                  <a:ea typeface="微软雅黑"/>
                  <a:cs typeface="微软雅黑"/>
                </a:rPr>
                <a:t>开始新的生活</a:t>
              </a:r>
              <a:r>
                <a:rPr sz="1438" b="0" i="0">
                  <a:solidFill>
                    <a:srgbClr val="434C3B"/>
                  </a:solidFill>
                  <a:latin typeface="微软雅黑"/>
                  <a:ea typeface="微软雅黑"/>
                  <a:cs typeface="微软雅黑"/>
                </a:rPr>
                <a:t>。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86025" y="66675"/>
            <a:ext cx="7210425" cy="1600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0" b="0" i="0">
                <a:solidFill>
                  <a:srgbClr val="254012"/>
                </a:solidFill>
                <a:latin typeface="微软雅黑"/>
                <a:ea typeface="微软雅黑"/>
                <a:cs typeface="微软雅黑"/>
              </a:rPr>
              <a:t>从毛毛虫到</a:t>
            </a:r>
            <a:r>
              <a:rPr sz="7000" b="0" i="0">
                <a:solidFill>
                  <a:srgbClr val="CF9002"/>
                </a:solidFill>
                <a:latin typeface="微软雅黑"/>
                <a:ea typeface="微软雅黑"/>
                <a:cs typeface="微软雅黑"/>
              </a:rPr>
              <a:t>蝴蝶</a:t>
            </a:r>
          </a:p>
        </p:txBody>
      </p:sp>
    </p:spTree>
    <p:extLst>
      <p:ext uri="{BB962C8B-B14F-4D97-AF65-F5344CB8AC3E}">
        <p14:creationId xmlns:p14="http://schemas.microsoft.com/office/powerpoint/2010/main" val="325230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136</Words>
  <Application>Microsoft Office PowerPoint</Application>
  <PresentationFormat>宽屏</PresentationFormat>
  <Paragraphs>30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2pptx</dc:creator>
  <cp:keywords/>
  <dc:description>generated using python-pptx</dc:description>
  <cp:lastModifiedBy>2pptx</cp:lastModifiedBy>
  <cp:revision>2</cp:revision>
  <dcterms:created xsi:type="dcterms:W3CDTF">2013-01-27T09:14:16Z</dcterms:created>
  <dcterms:modified xsi:type="dcterms:W3CDTF">2026-10-28T14:43:52Z</dcterms:modified>
  <cp:category/>
</cp:coreProperties>
</file>