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"/>
  </p:notesMasterIdLst>
  <p:sldIdLst>
    <p:sldId id="257" r:id="rId2"/>
    <p:sldId id="258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CED106-840F-4CE0-9146-1DFD6C59BC4B}" type="datetimeFigureOut">
              <a:rPr lang="zh-CN" altLang="en-US" smtClean="0"/>
              <a:t>2026/10/19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577451-C769-4A2D-8A5C-0336735FF2C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562308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AI-generated source image. complex background. full-element conversion on 2026-10-19. This is the original converted page, extracted from the two-page service output.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77451-C769-4A2D-8A5C-0336735FF2C8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3889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/>
              <a:t>Same converted page after changing </a:t>
            </a:r>
            <a:r>
              <a:rPr lang="zh-CN" altLang="en-US"/>
              <a:t>任务决策 </a:t>
            </a:r>
            <a:r>
              <a:rPr lang="en-US" altLang="zh-CN"/>
              <a:t>to </a:t>
            </a:r>
            <a:r>
              <a:rPr lang="zh-CN" altLang="en-US"/>
              <a:t>任务规划</a:t>
            </a:r>
            <a:r>
              <a:rPr lang="en-US" altLang="zh-CN"/>
              <a:t>. Also moved four separate illustrations: camera and robot arm swapped; location map and brain swapped. Text inside the simple-slide illustrations travels with its picture. Moved pictures are brought forward to remain visible. Other objects retain their original positions.</a:t>
            </a:r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E577451-C769-4A2D-8A5C-0336735FF2C8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494105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10/19/2026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5.png"/><Relationship Id="rId18" Type="http://schemas.openxmlformats.org/officeDocument/2006/relationships/image" Target="../media/image20.png"/><Relationship Id="rId3" Type="http://schemas.openxmlformats.org/officeDocument/2006/relationships/image" Target="../media/image1.png"/><Relationship Id="rId21" Type="http://schemas.openxmlformats.org/officeDocument/2006/relationships/image" Target="../media/image9.png"/><Relationship Id="rId7" Type="http://schemas.openxmlformats.org/officeDocument/2006/relationships/image" Target="../media/image8.png"/><Relationship Id="rId12" Type="http://schemas.openxmlformats.org/officeDocument/2006/relationships/image" Target="../media/image14.png"/><Relationship Id="rId17" Type="http://schemas.openxmlformats.org/officeDocument/2006/relationships/image" Target="../media/image19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8.png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11" Type="http://schemas.openxmlformats.org/officeDocument/2006/relationships/image" Target="../media/image13.png"/><Relationship Id="rId5" Type="http://schemas.openxmlformats.org/officeDocument/2006/relationships/image" Target="../media/image4.png"/><Relationship Id="rId15" Type="http://schemas.openxmlformats.org/officeDocument/2006/relationships/image" Target="../media/image17.png"/><Relationship Id="rId23" Type="http://schemas.openxmlformats.org/officeDocument/2006/relationships/image" Target="../media/image7.png"/><Relationship Id="rId10" Type="http://schemas.openxmlformats.org/officeDocument/2006/relationships/image" Target="../media/image12.png"/><Relationship Id="rId19" Type="http://schemas.openxmlformats.org/officeDocument/2006/relationships/image" Target="../media/image21.png"/><Relationship Id="rId4" Type="http://schemas.openxmlformats.org/officeDocument/2006/relationships/image" Target="../media/image2.png"/><Relationship Id="rId9" Type="http://schemas.openxmlformats.org/officeDocument/2006/relationships/image" Target="../media/image11.png"/><Relationship Id="rId14" Type="http://schemas.openxmlformats.org/officeDocument/2006/relationships/image" Target="../media/image16.png"/><Relationship Id="rId22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36576000" h="20574000">
                <a:moveTo>
                  <a:pt x="0" y="0"/>
                </a:moveTo>
                <a:lnTo>
                  <a:pt x="36576000" y="0"/>
                </a:lnTo>
                <a:lnTo>
                  <a:pt x="36576000" y="20574000"/>
                </a:lnTo>
                <a:lnTo>
                  <a:pt x="0" y="20574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23" name="Freeform 3"/>
          <p:cNvSpPr/>
          <p:nvPr/>
        </p:nvSpPr>
        <p:spPr>
          <a:xfrm>
            <a:off x="142875" y="1571625"/>
            <a:ext cx="2327275" cy="3286125"/>
          </a:xfrm>
          <a:custGeom>
            <a:avLst/>
            <a:gdLst/>
            <a:ahLst/>
            <a:cxnLst/>
            <a:rect l="l" t="t" r="r" b="b"/>
            <a:pathLst>
              <a:path w="6981825" h="9858375">
                <a:moveTo>
                  <a:pt x="0" y="0"/>
                </a:moveTo>
                <a:lnTo>
                  <a:pt x="6981825" y="0"/>
                </a:lnTo>
                <a:lnTo>
                  <a:pt x="6981825" y="9858375"/>
                </a:lnTo>
                <a:lnTo>
                  <a:pt x="0" y="98583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24" name="Freeform 4"/>
          <p:cNvSpPr/>
          <p:nvPr/>
        </p:nvSpPr>
        <p:spPr>
          <a:xfrm>
            <a:off x="577850" y="2571750"/>
            <a:ext cx="1600200" cy="1285875"/>
          </a:xfrm>
          <a:custGeom>
            <a:avLst/>
            <a:gdLst/>
            <a:ahLst/>
            <a:cxnLst/>
            <a:rect l="l" t="t" r="r" b="b"/>
            <a:pathLst>
              <a:path w="4800600" h="3857625">
                <a:moveTo>
                  <a:pt x="0" y="0"/>
                </a:moveTo>
                <a:lnTo>
                  <a:pt x="4800600" y="0"/>
                </a:lnTo>
                <a:lnTo>
                  <a:pt x="4800600" y="3857625"/>
                </a:lnTo>
                <a:lnTo>
                  <a:pt x="0" y="3857625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5" name="Freeform 5"/>
          <p:cNvSpPr/>
          <p:nvPr/>
        </p:nvSpPr>
        <p:spPr>
          <a:xfrm>
            <a:off x="2466975" y="1714500"/>
            <a:ext cx="2035175" cy="3143250"/>
          </a:xfrm>
          <a:custGeom>
            <a:avLst/>
            <a:gdLst/>
            <a:ahLst/>
            <a:cxnLst/>
            <a:rect l="l" t="t" r="r" b="b"/>
            <a:pathLst>
              <a:path w="6105525" h="9429750">
                <a:moveTo>
                  <a:pt x="0" y="0"/>
                </a:moveTo>
                <a:lnTo>
                  <a:pt x="6105525" y="0"/>
                </a:lnTo>
                <a:lnTo>
                  <a:pt x="6105525" y="9429750"/>
                </a:lnTo>
                <a:lnTo>
                  <a:pt x="0" y="94297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6" name="Freeform 6"/>
          <p:cNvSpPr/>
          <p:nvPr/>
        </p:nvSpPr>
        <p:spPr>
          <a:xfrm>
            <a:off x="2609850" y="2428875"/>
            <a:ext cx="1746250" cy="1428750"/>
          </a:xfrm>
          <a:custGeom>
            <a:avLst/>
            <a:gdLst/>
            <a:ahLst/>
            <a:cxnLst/>
            <a:rect l="l" t="t" r="r" b="b"/>
            <a:pathLst>
              <a:path w="5238750" h="4286250">
                <a:moveTo>
                  <a:pt x="0" y="0"/>
                </a:moveTo>
                <a:lnTo>
                  <a:pt x="5238750" y="0"/>
                </a:lnTo>
                <a:lnTo>
                  <a:pt x="5238750" y="4286250"/>
                </a:lnTo>
                <a:lnTo>
                  <a:pt x="0" y="428625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27" name="Freeform 7"/>
          <p:cNvSpPr/>
          <p:nvPr/>
        </p:nvSpPr>
        <p:spPr>
          <a:xfrm>
            <a:off x="7546975" y="1714500"/>
            <a:ext cx="2178050" cy="3143250"/>
          </a:xfrm>
          <a:custGeom>
            <a:avLst/>
            <a:gdLst/>
            <a:ahLst/>
            <a:cxnLst/>
            <a:rect l="l" t="t" r="r" b="b"/>
            <a:pathLst>
              <a:path w="6534150" h="9429750">
                <a:moveTo>
                  <a:pt x="0" y="0"/>
                </a:moveTo>
                <a:lnTo>
                  <a:pt x="6534150" y="0"/>
                </a:lnTo>
                <a:lnTo>
                  <a:pt x="6534150" y="9429750"/>
                </a:lnTo>
                <a:lnTo>
                  <a:pt x="0" y="9429750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28" name="Freeform 8"/>
          <p:cNvSpPr/>
          <p:nvPr/>
        </p:nvSpPr>
        <p:spPr>
          <a:xfrm>
            <a:off x="7981950" y="2428875"/>
            <a:ext cx="1308100" cy="1428750"/>
          </a:xfrm>
          <a:custGeom>
            <a:avLst/>
            <a:gdLst/>
            <a:ahLst/>
            <a:cxnLst/>
            <a:rect l="l" t="t" r="r" b="b"/>
            <a:pathLst>
              <a:path w="3924300" h="4286250">
                <a:moveTo>
                  <a:pt x="0" y="0"/>
                </a:moveTo>
                <a:lnTo>
                  <a:pt x="3924300" y="0"/>
                </a:lnTo>
                <a:lnTo>
                  <a:pt x="3924300" y="4286250"/>
                </a:lnTo>
                <a:lnTo>
                  <a:pt x="0" y="428625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29" name="Freeform 9"/>
          <p:cNvSpPr/>
          <p:nvPr/>
        </p:nvSpPr>
        <p:spPr>
          <a:xfrm>
            <a:off x="9721850" y="1571625"/>
            <a:ext cx="2181225" cy="3286125"/>
          </a:xfrm>
          <a:custGeom>
            <a:avLst/>
            <a:gdLst/>
            <a:ahLst/>
            <a:cxnLst/>
            <a:rect l="l" t="t" r="r" b="b"/>
            <a:pathLst>
              <a:path w="6543675" h="9858375">
                <a:moveTo>
                  <a:pt x="0" y="0"/>
                </a:moveTo>
                <a:lnTo>
                  <a:pt x="6543675" y="0"/>
                </a:lnTo>
                <a:lnTo>
                  <a:pt x="6543675" y="9858375"/>
                </a:lnTo>
                <a:lnTo>
                  <a:pt x="0" y="9858375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30" name="Freeform 10"/>
          <p:cNvSpPr/>
          <p:nvPr/>
        </p:nvSpPr>
        <p:spPr>
          <a:xfrm>
            <a:off x="9867900" y="2286000"/>
            <a:ext cx="2035175" cy="1714500"/>
          </a:xfrm>
          <a:custGeom>
            <a:avLst/>
            <a:gdLst/>
            <a:ahLst/>
            <a:cxnLst/>
            <a:rect l="l" t="t" r="r" b="b"/>
            <a:pathLst>
              <a:path w="6105525" h="5143500">
                <a:moveTo>
                  <a:pt x="0" y="0"/>
                </a:moveTo>
                <a:lnTo>
                  <a:pt x="6105525" y="0"/>
                </a:lnTo>
                <a:lnTo>
                  <a:pt x="6105525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31" name="Freeform 11"/>
          <p:cNvSpPr/>
          <p:nvPr/>
        </p:nvSpPr>
        <p:spPr>
          <a:xfrm>
            <a:off x="3336925" y="4429125"/>
            <a:ext cx="5518150" cy="1000125"/>
          </a:xfrm>
          <a:custGeom>
            <a:avLst/>
            <a:gdLst/>
            <a:ahLst/>
            <a:cxnLst/>
            <a:rect l="l" t="t" r="r" b="b"/>
            <a:pathLst>
              <a:path w="16554450" h="3000375">
                <a:moveTo>
                  <a:pt x="0" y="0"/>
                </a:moveTo>
                <a:lnTo>
                  <a:pt x="16554450" y="0"/>
                </a:lnTo>
                <a:lnTo>
                  <a:pt x="16554450" y="3000375"/>
                </a:lnTo>
                <a:lnTo>
                  <a:pt x="0" y="300037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32" name="Freeform 12"/>
          <p:cNvSpPr/>
          <p:nvPr/>
        </p:nvSpPr>
        <p:spPr>
          <a:xfrm>
            <a:off x="4498975" y="1571625"/>
            <a:ext cx="3194050" cy="3143250"/>
          </a:xfrm>
          <a:custGeom>
            <a:avLst/>
            <a:gdLst/>
            <a:ahLst/>
            <a:cxnLst/>
            <a:rect l="l" t="t" r="r" b="b"/>
            <a:pathLst>
              <a:path w="9582150" h="9429750">
                <a:moveTo>
                  <a:pt x="0" y="0"/>
                </a:moveTo>
                <a:lnTo>
                  <a:pt x="9582150" y="0"/>
                </a:lnTo>
                <a:lnTo>
                  <a:pt x="9582150" y="9429750"/>
                </a:lnTo>
                <a:lnTo>
                  <a:pt x="0" y="942975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33" name="Freeform 13"/>
          <p:cNvSpPr/>
          <p:nvPr/>
        </p:nvSpPr>
        <p:spPr>
          <a:xfrm>
            <a:off x="577850" y="5286375"/>
            <a:ext cx="3197225" cy="1143000"/>
          </a:xfrm>
          <a:custGeom>
            <a:avLst/>
            <a:gdLst/>
            <a:ahLst/>
            <a:cxnLst/>
            <a:rect l="l" t="t" r="r" b="b"/>
            <a:pathLst>
              <a:path w="9591675" h="3429000">
                <a:moveTo>
                  <a:pt x="0" y="0"/>
                </a:moveTo>
                <a:lnTo>
                  <a:pt x="9591675" y="0"/>
                </a:lnTo>
                <a:lnTo>
                  <a:pt x="9591675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34" name="Freeform 14"/>
          <p:cNvSpPr/>
          <p:nvPr/>
        </p:nvSpPr>
        <p:spPr>
          <a:xfrm>
            <a:off x="1593850" y="5572125"/>
            <a:ext cx="584200" cy="428625"/>
          </a:xfrm>
          <a:custGeom>
            <a:avLst/>
            <a:gdLst/>
            <a:ahLst/>
            <a:cxnLst/>
            <a:rect l="l" t="t" r="r" b="b"/>
            <a:pathLst>
              <a:path w="1752600" h="1285875">
                <a:moveTo>
                  <a:pt x="0" y="0"/>
                </a:moveTo>
                <a:lnTo>
                  <a:pt x="1752600" y="0"/>
                </a:lnTo>
                <a:lnTo>
                  <a:pt x="1752600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35" name="Freeform 15"/>
          <p:cNvSpPr/>
          <p:nvPr/>
        </p:nvSpPr>
        <p:spPr>
          <a:xfrm>
            <a:off x="3482975" y="5286375"/>
            <a:ext cx="2759075" cy="1143000"/>
          </a:xfrm>
          <a:custGeom>
            <a:avLst/>
            <a:gdLst/>
            <a:ahLst/>
            <a:cxnLst/>
            <a:rect l="l" t="t" r="r" b="b"/>
            <a:pathLst>
              <a:path w="8277225" h="3429000">
                <a:moveTo>
                  <a:pt x="0" y="0"/>
                </a:moveTo>
                <a:lnTo>
                  <a:pt x="8277225" y="0"/>
                </a:lnTo>
                <a:lnTo>
                  <a:pt x="8277225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sp>
        <p:nvSpPr>
          <p:cNvPr id="36" name="Freeform 16"/>
          <p:cNvSpPr/>
          <p:nvPr/>
        </p:nvSpPr>
        <p:spPr>
          <a:xfrm>
            <a:off x="4206875" y="5572125"/>
            <a:ext cx="438150" cy="571500"/>
          </a:xfrm>
          <a:custGeom>
            <a:avLst/>
            <a:gdLst/>
            <a:ahLst/>
            <a:cxnLst/>
            <a:rect l="l" t="t" r="r" b="b"/>
            <a:pathLst>
              <a:path w="1314450" h="1714500">
                <a:moveTo>
                  <a:pt x="0" y="0"/>
                </a:moveTo>
                <a:lnTo>
                  <a:pt x="1314450" y="0"/>
                </a:lnTo>
                <a:lnTo>
                  <a:pt x="1314450" y="1714500"/>
                </a:lnTo>
                <a:lnTo>
                  <a:pt x="0" y="1714500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</p:sp>
      <p:sp>
        <p:nvSpPr>
          <p:cNvPr id="37" name="Freeform 17"/>
          <p:cNvSpPr/>
          <p:nvPr/>
        </p:nvSpPr>
        <p:spPr>
          <a:xfrm>
            <a:off x="5949950" y="5286375"/>
            <a:ext cx="2759075" cy="1143000"/>
          </a:xfrm>
          <a:custGeom>
            <a:avLst/>
            <a:gdLst/>
            <a:ahLst/>
            <a:cxnLst/>
            <a:rect l="l" t="t" r="r" b="b"/>
            <a:pathLst>
              <a:path w="8277225" h="3429000">
                <a:moveTo>
                  <a:pt x="0" y="0"/>
                </a:moveTo>
                <a:lnTo>
                  <a:pt x="8277225" y="0"/>
                </a:lnTo>
                <a:lnTo>
                  <a:pt x="8277225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</p:sp>
      <p:sp>
        <p:nvSpPr>
          <p:cNvPr id="38" name="Freeform 18"/>
          <p:cNvSpPr/>
          <p:nvPr/>
        </p:nvSpPr>
        <p:spPr>
          <a:xfrm>
            <a:off x="6819900" y="5572125"/>
            <a:ext cx="438150" cy="571500"/>
          </a:xfrm>
          <a:custGeom>
            <a:avLst/>
            <a:gdLst/>
            <a:ahLst/>
            <a:cxnLst/>
            <a:rect l="l" t="t" r="r" b="b"/>
            <a:pathLst>
              <a:path w="1314450" h="1714500">
                <a:moveTo>
                  <a:pt x="0" y="0"/>
                </a:moveTo>
                <a:lnTo>
                  <a:pt x="1314450" y="0"/>
                </a:lnTo>
                <a:lnTo>
                  <a:pt x="1314450" y="1714500"/>
                </a:lnTo>
                <a:lnTo>
                  <a:pt x="0" y="1714500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</p:sp>
      <p:sp>
        <p:nvSpPr>
          <p:cNvPr id="39" name="Freeform 19"/>
          <p:cNvSpPr/>
          <p:nvPr/>
        </p:nvSpPr>
        <p:spPr>
          <a:xfrm>
            <a:off x="8562975" y="5286375"/>
            <a:ext cx="2759075" cy="1143000"/>
          </a:xfrm>
          <a:custGeom>
            <a:avLst/>
            <a:gdLst/>
            <a:ahLst/>
            <a:cxnLst/>
            <a:rect l="l" t="t" r="r" b="b"/>
            <a:pathLst>
              <a:path w="8277225" h="3429000">
                <a:moveTo>
                  <a:pt x="0" y="0"/>
                </a:moveTo>
                <a:lnTo>
                  <a:pt x="8277225" y="0"/>
                </a:lnTo>
                <a:lnTo>
                  <a:pt x="8277225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</p:sp>
      <p:sp>
        <p:nvSpPr>
          <p:cNvPr id="40" name="Freeform 20"/>
          <p:cNvSpPr/>
          <p:nvPr/>
        </p:nvSpPr>
        <p:spPr>
          <a:xfrm>
            <a:off x="9286875" y="5572125"/>
            <a:ext cx="584200" cy="571500"/>
          </a:xfrm>
          <a:custGeom>
            <a:avLst/>
            <a:gdLst/>
            <a:ahLst/>
            <a:cxnLst/>
            <a:rect l="l" t="t" r="r" b="b"/>
            <a:pathLst>
              <a:path w="1752600" h="1714500">
                <a:moveTo>
                  <a:pt x="0" y="0"/>
                </a:moveTo>
                <a:lnTo>
                  <a:pt x="1752600" y="0"/>
                </a:lnTo>
                <a:lnTo>
                  <a:pt x="1752600" y="1714500"/>
                </a:lnTo>
                <a:lnTo>
                  <a:pt x="0" y="1714500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</p:sp>
      <p:sp>
        <p:nvSpPr>
          <p:cNvPr id="41" name="Freeform 21"/>
          <p:cNvSpPr/>
          <p:nvPr/>
        </p:nvSpPr>
        <p:spPr>
          <a:xfrm>
            <a:off x="0" y="4857750"/>
            <a:ext cx="1162050" cy="1285875"/>
          </a:xfrm>
          <a:custGeom>
            <a:avLst/>
            <a:gdLst/>
            <a:ahLst/>
            <a:cxnLst/>
            <a:rect l="l" t="t" r="r" b="b"/>
            <a:pathLst>
              <a:path w="3486150" h="3857625">
                <a:moveTo>
                  <a:pt x="0" y="0"/>
                </a:moveTo>
                <a:lnTo>
                  <a:pt x="3486150" y="0"/>
                </a:lnTo>
                <a:lnTo>
                  <a:pt x="3486150" y="3857625"/>
                </a:lnTo>
                <a:lnTo>
                  <a:pt x="0" y="3857625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</p:sp>
      <p:sp>
        <p:nvSpPr>
          <p:cNvPr id="42" name="Freeform 22"/>
          <p:cNvSpPr/>
          <p:nvPr/>
        </p:nvSpPr>
        <p:spPr>
          <a:xfrm>
            <a:off x="11464925" y="4429125"/>
            <a:ext cx="727075" cy="1143000"/>
          </a:xfrm>
          <a:custGeom>
            <a:avLst/>
            <a:gdLst/>
            <a:ahLst/>
            <a:cxnLst/>
            <a:rect l="l" t="t" r="r" b="b"/>
            <a:pathLst>
              <a:path w="2181225" h="3429000">
                <a:moveTo>
                  <a:pt x="0" y="0"/>
                </a:moveTo>
                <a:lnTo>
                  <a:pt x="2181225" y="0"/>
                </a:lnTo>
                <a:lnTo>
                  <a:pt x="2181225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/>
            </a:stretch>
          </a:blipFill>
        </p:spPr>
      </p:sp>
      <p:sp>
        <p:nvSpPr>
          <p:cNvPr id="3" name="TextBox 2"/>
          <p:cNvSpPr txBox="1"/>
          <p:nvPr/>
        </p:nvSpPr>
        <p:spPr>
          <a:xfrm>
            <a:off x="476250" y="247650"/>
            <a:ext cx="1743075" cy="32385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86" b="1" i="0">
                <a:solidFill>
                  <a:srgbClr val="A7AAB0"/>
                </a:solidFill>
                <a:latin typeface="微软雅黑"/>
                <a:ea typeface="微软雅黑"/>
                <a:cs typeface="微软雅黑"/>
              </a:rPr>
              <a:t>AI 让机器更</a:t>
            </a:r>
            <a:r>
              <a:rPr sz="986" b="1" i="0">
                <a:solidFill>
                  <a:srgbClr val="8A8E98"/>
                </a:solidFill>
                <a:latin typeface="微软雅黑"/>
                <a:ea typeface="微软雅黑"/>
                <a:cs typeface="微软雅黑"/>
              </a:rPr>
              <a:t>懂</a:t>
            </a:r>
            <a:r>
              <a:rPr sz="986" b="1" i="0">
                <a:solidFill>
                  <a:srgbClr val="A7AAB0"/>
                </a:solidFill>
                <a:latin typeface="微软雅黑"/>
                <a:ea typeface="微软雅黑"/>
                <a:cs typeface="微软雅黑"/>
              </a:rPr>
              <a:t>世界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86" b="1" i="0">
                <a:solidFill>
                  <a:srgbClr val="ACB1B9"/>
                </a:solidFill>
                <a:latin typeface="微软雅黑"/>
                <a:ea typeface="微软雅黑"/>
                <a:cs typeface="微软雅黑"/>
              </a:rPr>
              <a:t>探索·创造·共建更美好的未来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14825" y="1143000"/>
            <a:ext cx="3524250" cy="2286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33" b="0" i="0">
                <a:solidFill>
                  <a:srgbClr val="F8F8F9"/>
                </a:solidFill>
                <a:latin typeface="微软雅黑"/>
                <a:ea typeface="微软雅黑"/>
                <a:cs typeface="微软雅黑"/>
              </a:rPr>
              <a:t>把环境信息转化为可执行的动作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6775" y="1800225"/>
            <a:ext cx="1066800" cy="3714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66" b="1" i="0">
                <a:solidFill>
                  <a:srgbClr val="F8F9FB"/>
                </a:solidFill>
                <a:latin typeface="微软雅黑"/>
                <a:ea typeface="微软雅黑"/>
                <a:cs typeface="微软雅黑"/>
              </a:rPr>
              <a:t>视觉感知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" y="4029075"/>
            <a:ext cx="1571625" cy="4953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33" b="1" i="0">
                <a:solidFill>
                  <a:srgbClr val="DCE3EA"/>
                </a:solidFill>
                <a:latin typeface="微软雅黑"/>
                <a:ea typeface="微软雅黑"/>
                <a:cs typeface="微软雅黑"/>
              </a:rPr>
              <a:t>通过图像识别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33" b="1" i="0">
                <a:solidFill>
                  <a:srgbClr val="DDE4EB"/>
                </a:solidFill>
                <a:latin typeface="微软雅黑"/>
                <a:ea typeface="微软雅黑"/>
                <a:cs typeface="微软雅黑"/>
              </a:rPr>
              <a:t>看见并理解周围环境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76525" y="4019550"/>
            <a:ext cx="1666875" cy="4667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80" b="1" i="0">
                <a:solidFill>
                  <a:srgbClr val="E0DFEB"/>
                </a:solidFill>
                <a:latin typeface="微软雅黑"/>
                <a:ea typeface="微软雅黑"/>
                <a:cs typeface="微软雅黑"/>
              </a:rPr>
              <a:t>融合多传感器数据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80" b="1" i="0">
                <a:solidFill>
                  <a:srgbClr val="E0DCEA"/>
                </a:solidFill>
                <a:latin typeface="微软雅黑"/>
                <a:ea typeface="微软雅黑"/>
                <a:cs typeface="微软雅黑"/>
              </a:rPr>
              <a:t>确定自身位置与环境结构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29575" y="4000500"/>
            <a:ext cx="1228725" cy="4953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E6E2E3"/>
                </a:solidFill>
                <a:latin typeface="微软雅黑"/>
                <a:ea typeface="微软雅黑"/>
                <a:cs typeface="微软雅黑"/>
              </a:rPr>
              <a:t>分析环境与目标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E7E0E0"/>
                </a:solidFill>
                <a:latin typeface="微软雅黑"/>
                <a:ea typeface="微软雅黑"/>
                <a:cs typeface="微软雅黑"/>
              </a:rPr>
              <a:t>制定最优行动方案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24475" y="4962525"/>
            <a:ext cx="1581150" cy="2000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16" b="0" i="0">
                <a:solidFill>
                  <a:srgbClr val="53B3E9"/>
                </a:solidFill>
                <a:latin typeface="微软雅黑"/>
                <a:ea typeface="微软雅黑"/>
                <a:cs typeface="微软雅黑"/>
              </a:rPr>
              <a:t>感知世界</a:t>
            </a:r>
            <a:r>
              <a:rPr sz="1216" b="0" i="0">
                <a:solidFill>
                  <a:srgbClr val="7CA7D9"/>
                </a:solidFill>
                <a:latin typeface="微软雅黑"/>
                <a:ea typeface="微软雅黑"/>
                <a:cs typeface="微软雅黑"/>
              </a:rPr>
              <a:t>行动未来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068050" y="247650"/>
            <a:ext cx="771525" cy="3333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66" b="1" i="0">
                <a:solidFill>
                  <a:srgbClr val="BDBBD4"/>
                </a:solidFill>
                <a:latin typeface="微软雅黑"/>
                <a:ea typeface="微软雅黑"/>
                <a:cs typeface="微软雅黑"/>
              </a:rPr>
              <a:t>科技赋能生活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66" b="1" i="0">
                <a:solidFill>
                  <a:srgbClr val="C9C4DB"/>
                </a:solidFill>
                <a:latin typeface="微软雅黑"/>
                <a:ea typeface="微软雅黑"/>
                <a:cs typeface="微软雅黑"/>
              </a:rPr>
              <a:t>智慧连接未来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10775" y="4038600"/>
            <a:ext cx="1609725" cy="51435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12" b="0" i="0">
                <a:solidFill>
                  <a:srgbClr val="DAE1EA"/>
                </a:solidFill>
                <a:latin typeface="微软雅黑"/>
                <a:ea typeface="微软雅黑"/>
                <a:cs typeface="微软雅黑"/>
              </a:rPr>
              <a:t>控制机械臂与移动机构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12" b="0" i="0">
                <a:solidFill>
                  <a:srgbClr val="DCE2EB"/>
                </a:solidFill>
                <a:latin typeface="微软雅黑"/>
                <a:ea typeface="微软雅黑"/>
                <a:cs typeface="微软雅黑"/>
              </a:rPr>
              <a:t>精确完成任务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14650" y="200025"/>
            <a:ext cx="6324600" cy="8382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933" b="1" i="0">
                <a:solidFill>
                  <a:srgbClr val="FAFAFB"/>
                </a:solidFill>
                <a:latin typeface="微软雅黑"/>
                <a:ea typeface="微软雅黑"/>
                <a:cs typeface="微软雅黑"/>
              </a:rPr>
              <a:t>机器人如何感知与行动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57525" y="1905000"/>
            <a:ext cx="1019175" cy="3429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33" b="1" i="0">
                <a:solidFill>
                  <a:srgbClr val="F9F8FB"/>
                </a:solidFill>
                <a:latin typeface="微软雅黑"/>
                <a:ea typeface="微软雅黑"/>
                <a:cs typeface="微软雅黑"/>
              </a:rPr>
              <a:t>空间定位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34350" y="1895475"/>
            <a:ext cx="1028700" cy="36195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33" b="1" i="0">
                <a:solidFill>
                  <a:srgbClr val="FBFAF9"/>
                </a:solidFill>
                <a:latin typeface="微软雅黑"/>
                <a:ea typeface="微软雅黑"/>
                <a:cs typeface="微软雅黑"/>
              </a:rPr>
              <a:t>任务决策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48900" y="1790700"/>
            <a:ext cx="1095375" cy="3714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66" b="1" i="0">
                <a:solidFill>
                  <a:srgbClr val="F9FAFB"/>
                </a:solidFill>
                <a:latin typeface="微软雅黑"/>
                <a:ea typeface="微软雅黑"/>
                <a:cs typeface="微软雅黑"/>
              </a:rPr>
              <a:t>动作执行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00275" y="5667375"/>
            <a:ext cx="581025" cy="32385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FAFBFC"/>
                </a:solidFill>
                <a:latin typeface="微软雅黑"/>
                <a:ea typeface="微软雅黑"/>
                <a:cs typeface="微软雅黑"/>
              </a:rPr>
              <a:t>观察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00600" y="5667375"/>
            <a:ext cx="581025" cy="3333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66" b="1" i="0">
                <a:solidFill>
                  <a:srgbClr val="FBFAFC"/>
                </a:solidFill>
                <a:latin typeface="微软雅黑"/>
                <a:ea typeface="微软雅黑"/>
                <a:cs typeface="微软雅黑"/>
              </a:rPr>
              <a:t>理解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72350" y="5667375"/>
            <a:ext cx="571500" cy="3333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FDFCFB"/>
                </a:solidFill>
                <a:latin typeface="微软雅黑"/>
                <a:ea typeface="微软雅黑"/>
                <a:cs typeface="微软雅黑"/>
              </a:rPr>
              <a:t>规划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925050" y="5667375"/>
            <a:ext cx="571500" cy="3333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66" b="0" i="0">
                <a:solidFill>
                  <a:srgbClr val="FAFBFC"/>
                </a:solidFill>
                <a:latin typeface="微软雅黑"/>
                <a:ea typeface="微软雅黑"/>
                <a:cs typeface="微软雅黑"/>
              </a:rPr>
              <a:t>执行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19100" y="6496050"/>
            <a:ext cx="1409700" cy="13335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5151E"/>
                </a:solidFill>
                <a:latin typeface="微软雅黑"/>
                <a:ea typeface="微软雅黑"/>
                <a:cs typeface="微软雅黑"/>
              </a:rPr>
              <a:t>用科</a:t>
            </a:r>
            <a:r>
              <a:rPr sz="1000" b="1" i="0">
                <a:solidFill>
                  <a:srgbClr val="A8A6B6"/>
                </a:solidFill>
                <a:latin typeface="微软雅黑"/>
                <a:ea typeface="微软雅黑"/>
                <a:cs typeface="微软雅黑"/>
              </a:rPr>
              <a:t>技点亮更多</a:t>
            </a:r>
            <a:r>
              <a:rPr sz="1000" b="1" i="0">
                <a:solidFill>
                  <a:srgbClr val="CEA094"/>
                </a:solidFill>
                <a:latin typeface="微软雅黑"/>
                <a:ea typeface="微软雅黑"/>
                <a:cs typeface="微软雅黑"/>
              </a:rPr>
              <a:t>可能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125075" y="6496050"/>
            <a:ext cx="1676400" cy="1428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66" b="0" i="0">
                <a:solidFill>
                  <a:srgbClr val="87888E"/>
                </a:solidFill>
                <a:latin typeface="微软雅黑"/>
                <a:ea typeface="微软雅黑"/>
                <a:cs typeface="微软雅黑"/>
              </a:rPr>
              <a:t>人机协同共创未来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Freeform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36576000" h="20574000">
                <a:moveTo>
                  <a:pt x="0" y="0"/>
                </a:moveTo>
                <a:lnTo>
                  <a:pt x="36576000" y="0"/>
                </a:lnTo>
                <a:lnTo>
                  <a:pt x="36576000" y="20574000"/>
                </a:lnTo>
                <a:lnTo>
                  <a:pt x="0" y="205740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23" name="Freeform 3"/>
          <p:cNvSpPr/>
          <p:nvPr/>
        </p:nvSpPr>
        <p:spPr>
          <a:xfrm>
            <a:off x="142875" y="1571625"/>
            <a:ext cx="2327275" cy="3286125"/>
          </a:xfrm>
          <a:custGeom>
            <a:avLst/>
            <a:gdLst/>
            <a:ahLst/>
            <a:cxnLst/>
            <a:rect l="l" t="t" r="r" b="b"/>
            <a:pathLst>
              <a:path w="6981825" h="9858375">
                <a:moveTo>
                  <a:pt x="0" y="0"/>
                </a:moveTo>
                <a:lnTo>
                  <a:pt x="6981825" y="0"/>
                </a:lnTo>
                <a:lnTo>
                  <a:pt x="6981825" y="9858375"/>
                </a:lnTo>
                <a:lnTo>
                  <a:pt x="0" y="9858375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25" name="Freeform 5"/>
          <p:cNvSpPr/>
          <p:nvPr/>
        </p:nvSpPr>
        <p:spPr>
          <a:xfrm>
            <a:off x="2466975" y="1714500"/>
            <a:ext cx="2035175" cy="3143250"/>
          </a:xfrm>
          <a:custGeom>
            <a:avLst/>
            <a:gdLst/>
            <a:ahLst/>
            <a:cxnLst/>
            <a:rect l="l" t="t" r="r" b="b"/>
            <a:pathLst>
              <a:path w="6105525" h="9429750">
                <a:moveTo>
                  <a:pt x="0" y="0"/>
                </a:moveTo>
                <a:lnTo>
                  <a:pt x="6105525" y="0"/>
                </a:lnTo>
                <a:lnTo>
                  <a:pt x="6105525" y="9429750"/>
                </a:lnTo>
                <a:lnTo>
                  <a:pt x="0" y="942975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</p:sp>
      <p:sp>
        <p:nvSpPr>
          <p:cNvPr id="27" name="Freeform 7"/>
          <p:cNvSpPr/>
          <p:nvPr/>
        </p:nvSpPr>
        <p:spPr>
          <a:xfrm>
            <a:off x="7546975" y="1714500"/>
            <a:ext cx="2178050" cy="3143250"/>
          </a:xfrm>
          <a:custGeom>
            <a:avLst/>
            <a:gdLst/>
            <a:ahLst/>
            <a:cxnLst/>
            <a:rect l="l" t="t" r="r" b="b"/>
            <a:pathLst>
              <a:path w="6534150" h="9429750">
                <a:moveTo>
                  <a:pt x="0" y="0"/>
                </a:moveTo>
                <a:lnTo>
                  <a:pt x="6534150" y="0"/>
                </a:lnTo>
                <a:lnTo>
                  <a:pt x="6534150" y="9429750"/>
                </a:lnTo>
                <a:lnTo>
                  <a:pt x="0" y="942975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29" name="Freeform 9"/>
          <p:cNvSpPr/>
          <p:nvPr/>
        </p:nvSpPr>
        <p:spPr>
          <a:xfrm>
            <a:off x="9721850" y="1571625"/>
            <a:ext cx="2181225" cy="3286125"/>
          </a:xfrm>
          <a:custGeom>
            <a:avLst/>
            <a:gdLst/>
            <a:ahLst/>
            <a:cxnLst/>
            <a:rect l="l" t="t" r="r" b="b"/>
            <a:pathLst>
              <a:path w="6543675" h="9858375">
                <a:moveTo>
                  <a:pt x="0" y="0"/>
                </a:moveTo>
                <a:lnTo>
                  <a:pt x="6543675" y="0"/>
                </a:lnTo>
                <a:lnTo>
                  <a:pt x="6543675" y="9858375"/>
                </a:lnTo>
                <a:lnTo>
                  <a:pt x="0" y="985837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</p:sp>
      <p:sp>
        <p:nvSpPr>
          <p:cNvPr id="31" name="Freeform 11"/>
          <p:cNvSpPr/>
          <p:nvPr/>
        </p:nvSpPr>
        <p:spPr>
          <a:xfrm>
            <a:off x="3336925" y="4429125"/>
            <a:ext cx="5518150" cy="1000125"/>
          </a:xfrm>
          <a:custGeom>
            <a:avLst/>
            <a:gdLst/>
            <a:ahLst/>
            <a:cxnLst/>
            <a:rect l="l" t="t" r="r" b="b"/>
            <a:pathLst>
              <a:path w="16554450" h="3000375">
                <a:moveTo>
                  <a:pt x="0" y="0"/>
                </a:moveTo>
                <a:lnTo>
                  <a:pt x="16554450" y="0"/>
                </a:lnTo>
                <a:lnTo>
                  <a:pt x="16554450" y="3000375"/>
                </a:lnTo>
                <a:lnTo>
                  <a:pt x="0" y="300037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</p:sp>
      <p:sp>
        <p:nvSpPr>
          <p:cNvPr id="32" name="Freeform 12"/>
          <p:cNvSpPr/>
          <p:nvPr/>
        </p:nvSpPr>
        <p:spPr>
          <a:xfrm>
            <a:off x="4498975" y="1571625"/>
            <a:ext cx="3194050" cy="3143250"/>
          </a:xfrm>
          <a:custGeom>
            <a:avLst/>
            <a:gdLst/>
            <a:ahLst/>
            <a:cxnLst/>
            <a:rect l="l" t="t" r="r" b="b"/>
            <a:pathLst>
              <a:path w="9582150" h="9429750">
                <a:moveTo>
                  <a:pt x="0" y="0"/>
                </a:moveTo>
                <a:lnTo>
                  <a:pt x="9582150" y="0"/>
                </a:lnTo>
                <a:lnTo>
                  <a:pt x="9582150" y="9429750"/>
                </a:lnTo>
                <a:lnTo>
                  <a:pt x="0" y="942975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</p:sp>
      <p:sp>
        <p:nvSpPr>
          <p:cNvPr id="33" name="Freeform 13"/>
          <p:cNvSpPr/>
          <p:nvPr/>
        </p:nvSpPr>
        <p:spPr>
          <a:xfrm>
            <a:off x="577850" y="5286375"/>
            <a:ext cx="3197225" cy="1143000"/>
          </a:xfrm>
          <a:custGeom>
            <a:avLst/>
            <a:gdLst/>
            <a:ahLst/>
            <a:cxnLst/>
            <a:rect l="l" t="t" r="r" b="b"/>
            <a:pathLst>
              <a:path w="9591675" h="3429000">
                <a:moveTo>
                  <a:pt x="0" y="0"/>
                </a:moveTo>
                <a:lnTo>
                  <a:pt x="9591675" y="0"/>
                </a:lnTo>
                <a:lnTo>
                  <a:pt x="9591675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</p:sp>
      <p:sp>
        <p:nvSpPr>
          <p:cNvPr id="34" name="Freeform 14"/>
          <p:cNvSpPr/>
          <p:nvPr/>
        </p:nvSpPr>
        <p:spPr>
          <a:xfrm>
            <a:off x="1593850" y="5572125"/>
            <a:ext cx="584200" cy="428625"/>
          </a:xfrm>
          <a:custGeom>
            <a:avLst/>
            <a:gdLst/>
            <a:ahLst/>
            <a:cxnLst/>
            <a:rect l="l" t="t" r="r" b="b"/>
            <a:pathLst>
              <a:path w="1752600" h="1285875">
                <a:moveTo>
                  <a:pt x="0" y="0"/>
                </a:moveTo>
                <a:lnTo>
                  <a:pt x="1752600" y="0"/>
                </a:lnTo>
                <a:lnTo>
                  <a:pt x="1752600" y="1285875"/>
                </a:lnTo>
                <a:lnTo>
                  <a:pt x="0" y="1285875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</p:sp>
      <p:sp>
        <p:nvSpPr>
          <p:cNvPr id="35" name="Freeform 15"/>
          <p:cNvSpPr/>
          <p:nvPr/>
        </p:nvSpPr>
        <p:spPr>
          <a:xfrm>
            <a:off x="3482975" y="5286375"/>
            <a:ext cx="2759075" cy="1143000"/>
          </a:xfrm>
          <a:custGeom>
            <a:avLst/>
            <a:gdLst/>
            <a:ahLst/>
            <a:cxnLst/>
            <a:rect l="l" t="t" r="r" b="b"/>
            <a:pathLst>
              <a:path w="8277225" h="3429000">
                <a:moveTo>
                  <a:pt x="0" y="0"/>
                </a:moveTo>
                <a:lnTo>
                  <a:pt x="8277225" y="0"/>
                </a:lnTo>
                <a:lnTo>
                  <a:pt x="8277225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</p:sp>
      <p:sp>
        <p:nvSpPr>
          <p:cNvPr id="36" name="Freeform 16"/>
          <p:cNvSpPr/>
          <p:nvPr/>
        </p:nvSpPr>
        <p:spPr>
          <a:xfrm>
            <a:off x="4206875" y="5572125"/>
            <a:ext cx="438150" cy="571500"/>
          </a:xfrm>
          <a:custGeom>
            <a:avLst/>
            <a:gdLst/>
            <a:ahLst/>
            <a:cxnLst/>
            <a:rect l="l" t="t" r="r" b="b"/>
            <a:pathLst>
              <a:path w="1314450" h="1714500">
                <a:moveTo>
                  <a:pt x="0" y="0"/>
                </a:moveTo>
                <a:lnTo>
                  <a:pt x="1314450" y="0"/>
                </a:lnTo>
                <a:lnTo>
                  <a:pt x="1314450" y="1714500"/>
                </a:lnTo>
                <a:lnTo>
                  <a:pt x="0" y="1714500"/>
                </a:lnTo>
                <a:lnTo>
                  <a:pt x="0" y="0"/>
                </a:lnTo>
                <a:close/>
              </a:path>
            </a:pathLst>
          </a:custGeom>
          <a:blipFill>
            <a:blip r:embed="rId13"/>
            <a:stretch>
              <a:fillRect/>
            </a:stretch>
          </a:blipFill>
        </p:spPr>
      </p:sp>
      <p:sp>
        <p:nvSpPr>
          <p:cNvPr id="37" name="Freeform 17"/>
          <p:cNvSpPr/>
          <p:nvPr/>
        </p:nvSpPr>
        <p:spPr>
          <a:xfrm>
            <a:off x="5949950" y="5286375"/>
            <a:ext cx="2759075" cy="1143000"/>
          </a:xfrm>
          <a:custGeom>
            <a:avLst/>
            <a:gdLst/>
            <a:ahLst/>
            <a:cxnLst/>
            <a:rect l="l" t="t" r="r" b="b"/>
            <a:pathLst>
              <a:path w="8277225" h="3429000">
                <a:moveTo>
                  <a:pt x="0" y="0"/>
                </a:moveTo>
                <a:lnTo>
                  <a:pt x="8277225" y="0"/>
                </a:lnTo>
                <a:lnTo>
                  <a:pt x="8277225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blipFill>
            <a:blip r:embed="rId14"/>
            <a:stretch>
              <a:fillRect/>
            </a:stretch>
          </a:blipFill>
        </p:spPr>
      </p:sp>
      <p:sp>
        <p:nvSpPr>
          <p:cNvPr id="38" name="Freeform 18"/>
          <p:cNvSpPr/>
          <p:nvPr/>
        </p:nvSpPr>
        <p:spPr>
          <a:xfrm>
            <a:off x="6819900" y="5572125"/>
            <a:ext cx="438150" cy="571500"/>
          </a:xfrm>
          <a:custGeom>
            <a:avLst/>
            <a:gdLst/>
            <a:ahLst/>
            <a:cxnLst/>
            <a:rect l="l" t="t" r="r" b="b"/>
            <a:pathLst>
              <a:path w="1314450" h="1714500">
                <a:moveTo>
                  <a:pt x="0" y="0"/>
                </a:moveTo>
                <a:lnTo>
                  <a:pt x="1314450" y="0"/>
                </a:lnTo>
                <a:lnTo>
                  <a:pt x="1314450" y="1714500"/>
                </a:lnTo>
                <a:lnTo>
                  <a:pt x="0" y="1714500"/>
                </a:lnTo>
                <a:lnTo>
                  <a:pt x="0" y="0"/>
                </a:lnTo>
                <a:close/>
              </a:path>
            </a:pathLst>
          </a:custGeom>
          <a:blipFill>
            <a:blip r:embed="rId15"/>
            <a:stretch>
              <a:fillRect/>
            </a:stretch>
          </a:blipFill>
        </p:spPr>
      </p:sp>
      <p:sp>
        <p:nvSpPr>
          <p:cNvPr id="39" name="Freeform 19"/>
          <p:cNvSpPr/>
          <p:nvPr/>
        </p:nvSpPr>
        <p:spPr>
          <a:xfrm>
            <a:off x="8562975" y="5286375"/>
            <a:ext cx="2759075" cy="1143000"/>
          </a:xfrm>
          <a:custGeom>
            <a:avLst/>
            <a:gdLst/>
            <a:ahLst/>
            <a:cxnLst/>
            <a:rect l="l" t="t" r="r" b="b"/>
            <a:pathLst>
              <a:path w="8277225" h="3429000">
                <a:moveTo>
                  <a:pt x="0" y="0"/>
                </a:moveTo>
                <a:lnTo>
                  <a:pt x="8277225" y="0"/>
                </a:lnTo>
                <a:lnTo>
                  <a:pt x="8277225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blipFill>
            <a:blip r:embed="rId16"/>
            <a:stretch>
              <a:fillRect/>
            </a:stretch>
          </a:blipFill>
        </p:spPr>
      </p:sp>
      <p:sp>
        <p:nvSpPr>
          <p:cNvPr id="40" name="Freeform 20"/>
          <p:cNvSpPr/>
          <p:nvPr/>
        </p:nvSpPr>
        <p:spPr>
          <a:xfrm>
            <a:off x="9286875" y="5572125"/>
            <a:ext cx="584200" cy="571500"/>
          </a:xfrm>
          <a:custGeom>
            <a:avLst/>
            <a:gdLst/>
            <a:ahLst/>
            <a:cxnLst/>
            <a:rect l="l" t="t" r="r" b="b"/>
            <a:pathLst>
              <a:path w="1752600" h="1714500">
                <a:moveTo>
                  <a:pt x="0" y="0"/>
                </a:moveTo>
                <a:lnTo>
                  <a:pt x="1752600" y="0"/>
                </a:lnTo>
                <a:lnTo>
                  <a:pt x="1752600" y="1714500"/>
                </a:lnTo>
                <a:lnTo>
                  <a:pt x="0" y="1714500"/>
                </a:lnTo>
                <a:lnTo>
                  <a:pt x="0" y="0"/>
                </a:lnTo>
                <a:close/>
              </a:path>
            </a:pathLst>
          </a:custGeom>
          <a:blipFill>
            <a:blip r:embed="rId17"/>
            <a:stretch>
              <a:fillRect/>
            </a:stretch>
          </a:blipFill>
        </p:spPr>
      </p:sp>
      <p:sp>
        <p:nvSpPr>
          <p:cNvPr id="41" name="Freeform 21"/>
          <p:cNvSpPr/>
          <p:nvPr/>
        </p:nvSpPr>
        <p:spPr>
          <a:xfrm>
            <a:off x="0" y="4857750"/>
            <a:ext cx="1162050" cy="1285875"/>
          </a:xfrm>
          <a:custGeom>
            <a:avLst/>
            <a:gdLst/>
            <a:ahLst/>
            <a:cxnLst/>
            <a:rect l="l" t="t" r="r" b="b"/>
            <a:pathLst>
              <a:path w="3486150" h="3857625">
                <a:moveTo>
                  <a:pt x="0" y="0"/>
                </a:moveTo>
                <a:lnTo>
                  <a:pt x="3486150" y="0"/>
                </a:lnTo>
                <a:lnTo>
                  <a:pt x="3486150" y="3857625"/>
                </a:lnTo>
                <a:lnTo>
                  <a:pt x="0" y="3857625"/>
                </a:lnTo>
                <a:lnTo>
                  <a:pt x="0" y="0"/>
                </a:lnTo>
                <a:close/>
              </a:path>
            </a:pathLst>
          </a:custGeom>
          <a:blipFill>
            <a:blip r:embed="rId18"/>
            <a:stretch>
              <a:fillRect/>
            </a:stretch>
          </a:blipFill>
        </p:spPr>
      </p:sp>
      <p:sp>
        <p:nvSpPr>
          <p:cNvPr id="42" name="Freeform 22"/>
          <p:cNvSpPr/>
          <p:nvPr/>
        </p:nvSpPr>
        <p:spPr>
          <a:xfrm>
            <a:off x="11464925" y="4429125"/>
            <a:ext cx="727075" cy="1143000"/>
          </a:xfrm>
          <a:custGeom>
            <a:avLst/>
            <a:gdLst/>
            <a:ahLst/>
            <a:cxnLst/>
            <a:rect l="l" t="t" r="r" b="b"/>
            <a:pathLst>
              <a:path w="2181225" h="3429000">
                <a:moveTo>
                  <a:pt x="0" y="0"/>
                </a:moveTo>
                <a:lnTo>
                  <a:pt x="2181225" y="0"/>
                </a:lnTo>
                <a:lnTo>
                  <a:pt x="2181225" y="3429000"/>
                </a:lnTo>
                <a:lnTo>
                  <a:pt x="0" y="3429000"/>
                </a:lnTo>
                <a:lnTo>
                  <a:pt x="0" y="0"/>
                </a:lnTo>
                <a:close/>
              </a:path>
            </a:pathLst>
          </a:custGeom>
          <a:blipFill>
            <a:blip r:embed="rId19"/>
            <a:stretch>
              <a:fillRect/>
            </a:stretch>
          </a:blipFill>
        </p:spPr>
      </p:sp>
      <p:sp>
        <p:nvSpPr>
          <p:cNvPr id="3" name="TextBox 2"/>
          <p:cNvSpPr txBox="1"/>
          <p:nvPr/>
        </p:nvSpPr>
        <p:spPr>
          <a:xfrm>
            <a:off x="476250" y="247650"/>
            <a:ext cx="1743075" cy="32385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86" b="1" i="0">
                <a:solidFill>
                  <a:srgbClr val="A7AAB0"/>
                </a:solidFill>
                <a:latin typeface="微软雅黑"/>
                <a:ea typeface="微软雅黑"/>
                <a:cs typeface="微软雅黑"/>
              </a:rPr>
              <a:t>AI 让机器更</a:t>
            </a:r>
            <a:r>
              <a:rPr sz="986" b="1" i="0">
                <a:solidFill>
                  <a:srgbClr val="8A8E98"/>
                </a:solidFill>
                <a:latin typeface="微软雅黑"/>
                <a:ea typeface="微软雅黑"/>
                <a:cs typeface="微软雅黑"/>
              </a:rPr>
              <a:t>懂</a:t>
            </a:r>
            <a:r>
              <a:rPr sz="986" b="1" i="0">
                <a:solidFill>
                  <a:srgbClr val="A7AAB0"/>
                </a:solidFill>
                <a:latin typeface="微软雅黑"/>
                <a:ea typeface="微软雅黑"/>
                <a:cs typeface="微软雅黑"/>
              </a:rPr>
              <a:t>世界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86" b="1" i="0">
                <a:solidFill>
                  <a:srgbClr val="ACB1B9"/>
                </a:solidFill>
                <a:latin typeface="微软雅黑"/>
                <a:ea typeface="微软雅黑"/>
                <a:cs typeface="微软雅黑"/>
              </a:rPr>
              <a:t>探索·创造·共建更美好的未来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4314825" y="1143000"/>
            <a:ext cx="3524250" cy="2286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833" b="0" i="0">
                <a:solidFill>
                  <a:srgbClr val="F8F8F9"/>
                </a:solidFill>
                <a:latin typeface="微软雅黑"/>
                <a:ea typeface="微软雅黑"/>
                <a:cs typeface="微软雅黑"/>
              </a:rPr>
              <a:t>把环境信息转化为可执行的动作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866775" y="1800225"/>
            <a:ext cx="1066800" cy="3714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66" b="1" i="0">
                <a:solidFill>
                  <a:srgbClr val="F8F9FB"/>
                </a:solidFill>
                <a:latin typeface="微软雅黑"/>
                <a:ea typeface="微软雅黑"/>
                <a:cs typeface="微软雅黑"/>
              </a:rPr>
              <a:t>视觉感知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71500" y="4029075"/>
            <a:ext cx="1571625" cy="4953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33" b="1" i="0">
                <a:solidFill>
                  <a:srgbClr val="DCE3EA"/>
                </a:solidFill>
                <a:latin typeface="微软雅黑"/>
                <a:ea typeface="微软雅黑"/>
                <a:cs typeface="微软雅黑"/>
              </a:rPr>
              <a:t>通过图像识别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333" b="1" i="0">
                <a:solidFill>
                  <a:srgbClr val="DDE4EB"/>
                </a:solidFill>
                <a:latin typeface="微软雅黑"/>
                <a:ea typeface="微软雅黑"/>
                <a:cs typeface="微软雅黑"/>
              </a:rPr>
              <a:t>看见并理解周围环境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76525" y="4019550"/>
            <a:ext cx="1666875" cy="4667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80" b="1" i="0">
                <a:solidFill>
                  <a:srgbClr val="E0DFEB"/>
                </a:solidFill>
                <a:latin typeface="微软雅黑"/>
                <a:ea typeface="微软雅黑"/>
                <a:cs typeface="微软雅黑"/>
              </a:rPr>
              <a:t>融合多传感器数据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180" b="1" i="0">
                <a:solidFill>
                  <a:srgbClr val="E0DCEA"/>
                </a:solidFill>
                <a:latin typeface="微软雅黑"/>
                <a:ea typeface="微软雅黑"/>
                <a:cs typeface="微软雅黑"/>
              </a:rPr>
              <a:t>确定自身位置与环境结构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29575" y="4000500"/>
            <a:ext cx="1228725" cy="4953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E6E2E3"/>
                </a:solidFill>
                <a:latin typeface="微软雅黑"/>
                <a:ea typeface="微软雅黑"/>
                <a:cs typeface="微软雅黑"/>
              </a:rPr>
              <a:t>分析环境与目标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00" b="0" i="0">
                <a:solidFill>
                  <a:srgbClr val="E7E0E0"/>
                </a:solidFill>
                <a:latin typeface="微软雅黑"/>
                <a:ea typeface="微软雅黑"/>
                <a:cs typeface="微软雅黑"/>
              </a:rPr>
              <a:t>制定最优行动方案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324475" y="4962525"/>
            <a:ext cx="1581150" cy="20002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16" b="0" i="0">
                <a:solidFill>
                  <a:srgbClr val="53B3E9"/>
                </a:solidFill>
                <a:latin typeface="微软雅黑"/>
                <a:ea typeface="微软雅黑"/>
                <a:cs typeface="微软雅黑"/>
              </a:rPr>
              <a:t>感知世界</a:t>
            </a:r>
            <a:r>
              <a:rPr sz="1216" b="0" i="0">
                <a:solidFill>
                  <a:srgbClr val="7CA7D9"/>
                </a:solidFill>
                <a:latin typeface="微软雅黑"/>
                <a:ea typeface="微软雅黑"/>
                <a:cs typeface="微软雅黑"/>
              </a:rPr>
              <a:t>行动未来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1068050" y="247650"/>
            <a:ext cx="771525" cy="3333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66" b="1" i="0">
                <a:solidFill>
                  <a:srgbClr val="BDBBD4"/>
                </a:solidFill>
                <a:latin typeface="微软雅黑"/>
                <a:ea typeface="微软雅黑"/>
                <a:cs typeface="微软雅黑"/>
              </a:rPr>
              <a:t>科技赋能生活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966" b="1" i="0">
                <a:solidFill>
                  <a:srgbClr val="C9C4DB"/>
                </a:solidFill>
                <a:latin typeface="微软雅黑"/>
                <a:ea typeface="微软雅黑"/>
                <a:cs typeface="微软雅黑"/>
              </a:rPr>
              <a:t>智慧连接未来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010775" y="4038600"/>
            <a:ext cx="1609725" cy="51435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12" b="0" i="0">
                <a:solidFill>
                  <a:srgbClr val="DAE1EA"/>
                </a:solidFill>
                <a:latin typeface="微软雅黑"/>
                <a:ea typeface="微软雅黑"/>
                <a:cs typeface="微软雅黑"/>
              </a:rPr>
              <a:t>控制机械臂与移动机构</a:t>
            </a:r>
          </a:p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212" b="0" i="0">
                <a:solidFill>
                  <a:srgbClr val="DCE2EB"/>
                </a:solidFill>
                <a:latin typeface="微软雅黑"/>
                <a:ea typeface="微软雅黑"/>
                <a:cs typeface="微软雅黑"/>
              </a:rPr>
              <a:t>精确完成任务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914650" y="200025"/>
            <a:ext cx="6324600" cy="8382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4933" b="1" i="0">
                <a:solidFill>
                  <a:srgbClr val="FAFAFB"/>
                </a:solidFill>
                <a:latin typeface="微软雅黑"/>
                <a:ea typeface="微软雅黑"/>
                <a:cs typeface="微软雅黑"/>
              </a:rPr>
              <a:t>机器人如何感知与行动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57525" y="1905000"/>
            <a:ext cx="1019175" cy="34290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933" b="1" i="0">
                <a:solidFill>
                  <a:srgbClr val="F9F8FB"/>
                </a:solidFill>
                <a:latin typeface="微软雅黑"/>
                <a:ea typeface="微软雅黑"/>
                <a:cs typeface="微软雅黑"/>
              </a:rPr>
              <a:t>空间定位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34350" y="1918105"/>
            <a:ext cx="1032334" cy="31669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933" b="1" i="0">
                <a:solidFill>
                  <a:srgbClr val="FBFAF9"/>
                </a:solidFill>
                <a:latin typeface="微软雅黑"/>
                <a:ea typeface="微软雅黑"/>
                <a:cs typeface="微软雅黑"/>
              </a:rPr>
              <a:t>任务规划</a:t>
            </a:r>
            <a:endParaRPr sz="1933" b="1" i="0">
              <a:solidFill>
                <a:srgbClr val="FBFAF9"/>
              </a:solidFill>
              <a:latin typeface="微软雅黑"/>
              <a:ea typeface="微软雅黑"/>
              <a:cs typeface="微软雅黑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10248900" y="1790700"/>
            <a:ext cx="1095375" cy="3714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066" b="1" i="0">
                <a:solidFill>
                  <a:srgbClr val="F9FAFB"/>
                </a:solidFill>
                <a:latin typeface="微软雅黑"/>
                <a:ea typeface="微软雅黑"/>
                <a:cs typeface="微软雅黑"/>
              </a:rPr>
              <a:t>动作执行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2200275" y="5667375"/>
            <a:ext cx="581025" cy="32385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200" b="1" i="0">
                <a:solidFill>
                  <a:srgbClr val="FAFBFC"/>
                </a:solidFill>
                <a:latin typeface="微软雅黑"/>
                <a:ea typeface="微软雅黑"/>
                <a:cs typeface="微软雅黑"/>
              </a:rPr>
              <a:t>观察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800600" y="5667375"/>
            <a:ext cx="581025" cy="3333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66" b="1" i="0">
                <a:solidFill>
                  <a:srgbClr val="FBFAFC"/>
                </a:solidFill>
                <a:latin typeface="微软雅黑"/>
                <a:ea typeface="微软雅黑"/>
                <a:cs typeface="微软雅黑"/>
              </a:rPr>
              <a:t>理解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372350" y="5667375"/>
            <a:ext cx="571500" cy="3333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00" b="1" i="0">
                <a:solidFill>
                  <a:srgbClr val="FDFCFB"/>
                </a:solidFill>
                <a:latin typeface="微软雅黑"/>
                <a:ea typeface="微软雅黑"/>
                <a:cs typeface="微软雅黑"/>
              </a:rPr>
              <a:t>规划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9925050" y="5667375"/>
            <a:ext cx="571500" cy="3333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2166" b="0" i="0">
                <a:solidFill>
                  <a:srgbClr val="FAFBFC"/>
                </a:solidFill>
                <a:latin typeface="微软雅黑"/>
                <a:ea typeface="微软雅黑"/>
                <a:cs typeface="微软雅黑"/>
              </a:rPr>
              <a:t>执行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419100" y="6496050"/>
            <a:ext cx="1409700" cy="133350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00" b="1" i="0">
                <a:solidFill>
                  <a:srgbClr val="15151E"/>
                </a:solidFill>
                <a:latin typeface="微软雅黑"/>
                <a:ea typeface="微软雅黑"/>
                <a:cs typeface="微软雅黑"/>
              </a:rPr>
              <a:t>用科</a:t>
            </a:r>
            <a:r>
              <a:rPr sz="1000" b="1" i="0">
                <a:solidFill>
                  <a:srgbClr val="A8A6B6"/>
                </a:solidFill>
                <a:latin typeface="微软雅黑"/>
                <a:ea typeface="微软雅黑"/>
                <a:cs typeface="微软雅黑"/>
              </a:rPr>
              <a:t>技点亮更多</a:t>
            </a:r>
            <a:r>
              <a:rPr sz="1000" b="1" i="0">
                <a:solidFill>
                  <a:srgbClr val="CEA094"/>
                </a:solidFill>
                <a:latin typeface="微软雅黑"/>
                <a:ea typeface="微软雅黑"/>
                <a:cs typeface="微软雅黑"/>
              </a:rPr>
              <a:t>可能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0125075" y="6496050"/>
            <a:ext cx="1676400" cy="142875"/>
          </a:xfrm>
          <a:prstGeom prst="rect">
            <a:avLst/>
          </a:prstGeom>
          <a:noFill/>
        </p:spPr>
        <p:txBody>
          <a:bodyPr wrap="none" lIns="19050" tIns="9525" rIns="19050" bIns="9525" anchor="ctr">
            <a:sp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sz="1066" b="0" i="0">
                <a:solidFill>
                  <a:srgbClr val="87888E"/>
                </a:solidFill>
                <a:latin typeface="微软雅黑"/>
                <a:ea typeface="微软雅黑"/>
                <a:cs typeface="微软雅黑"/>
              </a:rPr>
              <a:t>人机协同共创未来</a:t>
            </a:r>
          </a:p>
        </p:txBody>
      </p:sp>
      <p:sp>
        <p:nvSpPr>
          <p:cNvPr id="24" name="Freeform 4"/>
          <p:cNvSpPr/>
          <p:nvPr/>
        </p:nvSpPr>
        <p:spPr>
          <a:xfrm>
            <a:off x="10077450" y="2571750"/>
            <a:ext cx="1600200" cy="1285875"/>
          </a:xfrm>
          <a:custGeom>
            <a:avLst/>
            <a:gdLst/>
            <a:ahLst/>
            <a:cxnLst/>
            <a:rect l="l" t="t" r="r" b="b"/>
            <a:pathLst>
              <a:path w="4800600" h="3857625">
                <a:moveTo>
                  <a:pt x="0" y="0"/>
                </a:moveTo>
                <a:lnTo>
                  <a:pt x="4800600" y="0"/>
                </a:lnTo>
                <a:lnTo>
                  <a:pt x="4800600" y="3857625"/>
                </a:lnTo>
                <a:lnTo>
                  <a:pt x="0" y="3857625"/>
                </a:lnTo>
                <a:lnTo>
                  <a:pt x="0" y="0"/>
                </a:lnTo>
                <a:close/>
              </a:path>
            </a:pathLst>
          </a:custGeom>
          <a:blipFill>
            <a:blip r:embed="rId20"/>
            <a:stretch>
              <a:fillRect/>
            </a:stretch>
          </a:blipFill>
        </p:spPr>
      </p:sp>
      <p:sp>
        <p:nvSpPr>
          <p:cNvPr id="30" name="Freeform 10"/>
          <p:cNvSpPr/>
          <p:nvPr/>
        </p:nvSpPr>
        <p:spPr>
          <a:xfrm>
            <a:off x="368300" y="2286000"/>
            <a:ext cx="2035175" cy="1714500"/>
          </a:xfrm>
          <a:custGeom>
            <a:avLst/>
            <a:gdLst/>
            <a:ahLst/>
            <a:cxnLst/>
            <a:rect l="l" t="t" r="r" b="b"/>
            <a:pathLst>
              <a:path w="6105525" h="5143500">
                <a:moveTo>
                  <a:pt x="0" y="0"/>
                </a:moveTo>
                <a:lnTo>
                  <a:pt x="6105525" y="0"/>
                </a:lnTo>
                <a:lnTo>
                  <a:pt x="6105525" y="5143500"/>
                </a:lnTo>
                <a:lnTo>
                  <a:pt x="0" y="5143500"/>
                </a:lnTo>
                <a:lnTo>
                  <a:pt x="0" y="0"/>
                </a:lnTo>
                <a:close/>
              </a:path>
            </a:pathLst>
          </a:custGeom>
          <a:blipFill>
            <a:blip r:embed="rId21"/>
            <a:stretch>
              <a:fillRect/>
            </a:stretch>
          </a:blipFill>
        </p:spPr>
      </p:sp>
      <p:sp>
        <p:nvSpPr>
          <p:cNvPr id="26" name="Freeform 6"/>
          <p:cNvSpPr/>
          <p:nvPr/>
        </p:nvSpPr>
        <p:spPr>
          <a:xfrm>
            <a:off x="7747000" y="2428875"/>
            <a:ext cx="1746250" cy="1428750"/>
          </a:xfrm>
          <a:custGeom>
            <a:avLst/>
            <a:gdLst/>
            <a:ahLst/>
            <a:cxnLst/>
            <a:rect l="l" t="t" r="r" b="b"/>
            <a:pathLst>
              <a:path w="5238750" h="4286250">
                <a:moveTo>
                  <a:pt x="0" y="0"/>
                </a:moveTo>
                <a:lnTo>
                  <a:pt x="5238750" y="0"/>
                </a:lnTo>
                <a:lnTo>
                  <a:pt x="5238750" y="4286250"/>
                </a:lnTo>
                <a:lnTo>
                  <a:pt x="0" y="4286250"/>
                </a:lnTo>
                <a:lnTo>
                  <a:pt x="0" y="0"/>
                </a:lnTo>
                <a:close/>
              </a:path>
            </a:pathLst>
          </a:custGeom>
          <a:blipFill>
            <a:blip r:embed="rId22"/>
            <a:stretch>
              <a:fillRect/>
            </a:stretch>
          </a:blipFill>
        </p:spPr>
      </p:sp>
      <p:sp>
        <p:nvSpPr>
          <p:cNvPr id="28" name="Freeform 8"/>
          <p:cNvSpPr/>
          <p:nvPr/>
        </p:nvSpPr>
        <p:spPr>
          <a:xfrm>
            <a:off x="2844800" y="2428875"/>
            <a:ext cx="1308100" cy="1428750"/>
          </a:xfrm>
          <a:custGeom>
            <a:avLst/>
            <a:gdLst/>
            <a:ahLst/>
            <a:cxnLst/>
            <a:rect l="l" t="t" r="r" b="b"/>
            <a:pathLst>
              <a:path w="3924300" h="4286250">
                <a:moveTo>
                  <a:pt x="0" y="0"/>
                </a:moveTo>
                <a:lnTo>
                  <a:pt x="3924300" y="0"/>
                </a:lnTo>
                <a:lnTo>
                  <a:pt x="3924300" y="4286250"/>
                </a:lnTo>
                <a:lnTo>
                  <a:pt x="0" y="4286250"/>
                </a:lnTo>
                <a:lnTo>
                  <a:pt x="0" y="0"/>
                </a:lnTo>
                <a:close/>
              </a:path>
            </a:pathLst>
          </a:custGeom>
          <a:blipFill>
            <a:blip r:embed="rId23"/>
            <a:stretch>
              <a:fillRect/>
            </a:stretch>
          </a:blipFill>
        </p:spPr>
      </p:sp>
    </p:spTree>
    <p:extLst>
      <p:ext uri="{BB962C8B-B14F-4D97-AF65-F5344CB8AC3E}">
        <p14:creationId xmlns:p14="http://schemas.microsoft.com/office/powerpoint/2010/main" val="29618141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150</Words>
  <Application>Microsoft Office PowerPoint</Application>
  <PresentationFormat>宽屏</PresentationFormat>
  <Paragraphs>54</Paragraphs>
  <Slides>2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</vt:i4>
      </vt:variant>
    </vt:vector>
  </HeadingPairs>
  <TitlesOfParts>
    <vt:vector size="7" baseType="lpstr">
      <vt:lpstr>等线</vt:lpstr>
      <vt:lpstr>微软雅黑</vt:lpstr>
      <vt:lpstr>Arial</vt:lpstr>
      <vt:lpstr>Calibri</vt:lpstr>
      <vt:lpstr>Office Theme</vt:lpstr>
      <vt:lpstr>PowerPoint 演示文稿</vt:lpstr>
      <vt:lpstr>PowerPoint 演示文稿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灰灰 灰灰</cp:lastModifiedBy>
  <cp:revision>2</cp:revision>
  <dcterms:created xsi:type="dcterms:W3CDTF">2013-01-27T09:14:16Z</dcterms:created>
  <dcterms:modified xsi:type="dcterms:W3CDTF">2026-10-19T12:50:15Z</dcterms:modified>
  <cp:category/>
</cp:coreProperties>
</file>