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3A35C6-5A18-472B-A137-597625D5B52A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9084-8232-4D7A-A043-D4AE96CA95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49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image. complex background. premium-clean conversion on 2026-10-19. This is the original converted page, extracted from the two-page service output.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9084-8232-4D7A-A043-D4AE96CA959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661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Same converted page after changing </a:t>
            </a:r>
            <a:r>
              <a:rPr lang="zh-CN" altLang="en-US"/>
              <a:t>任务决策 </a:t>
            </a:r>
            <a:r>
              <a:rPr lang="en-US" altLang="zh-CN"/>
              <a:t>to </a:t>
            </a:r>
            <a:r>
              <a:rPr lang="zh-CN" altLang="en-US"/>
              <a:t>任务规划</a:t>
            </a:r>
            <a:r>
              <a:rPr lang="en-US" altLang="zh-CN"/>
              <a:t>. Visual content remains within the background image.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9084-8232-4D7A-A043-D4AE96CA959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25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w87dum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250" y="247650"/>
            <a:ext cx="1733550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AI 让机器更</a:t>
            </a:r>
            <a:r>
              <a:rPr sz="994" b="1" i="0">
                <a:solidFill>
                  <a:srgbClr val="8A8E98"/>
                </a:solidFill>
                <a:latin typeface="微软雅黑"/>
                <a:ea typeface="微软雅黑"/>
                <a:cs typeface="微软雅黑"/>
              </a:rPr>
              <a:t>懂</a:t>
            </a:r>
            <a:r>
              <a:rPr sz="994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世界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ACB1B9"/>
                </a:solidFill>
                <a:latin typeface="微软雅黑"/>
                <a:ea typeface="微软雅黑"/>
                <a:cs typeface="微软雅黑"/>
              </a:rPr>
              <a:t>探索·创造·共建更美好的未来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4825" y="1143000"/>
            <a:ext cx="35147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0" i="0">
                <a:solidFill>
                  <a:srgbClr val="F8F8F9"/>
                </a:solidFill>
                <a:latin typeface="微软雅黑"/>
                <a:ea typeface="微软雅黑"/>
                <a:cs typeface="微软雅黑"/>
              </a:rPr>
              <a:t>把环境信息转化为可执行的动作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1790700"/>
            <a:ext cx="1066800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5" b="1" i="0">
                <a:solidFill>
                  <a:srgbClr val="F8F9FB"/>
                </a:solidFill>
                <a:latin typeface="微软雅黑"/>
                <a:ea typeface="微软雅黑"/>
                <a:cs typeface="微软雅黑"/>
              </a:rPr>
              <a:t>视觉感知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975" y="4029075"/>
            <a:ext cx="15716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77" b="1" i="0">
                <a:solidFill>
                  <a:srgbClr val="DCE3EA"/>
                </a:solidFill>
                <a:latin typeface="微软雅黑"/>
                <a:ea typeface="微软雅黑"/>
                <a:cs typeface="微软雅黑"/>
              </a:rPr>
              <a:t>通过图像识别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77" b="1" i="0">
                <a:solidFill>
                  <a:srgbClr val="DDE4EB"/>
                </a:solidFill>
                <a:latin typeface="微软雅黑"/>
                <a:ea typeface="微软雅黑"/>
                <a:cs typeface="微软雅黑"/>
              </a:rPr>
              <a:t>看见并理解周围环境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6525" y="4010025"/>
            <a:ext cx="1666875" cy="4667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79" b="1" i="0">
                <a:solidFill>
                  <a:srgbClr val="E0DFEB"/>
                </a:solidFill>
                <a:latin typeface="微软雅黑"/>
                <a:ea typeface="微软雅黑"/>
                <a:cs typeface="微软雅黑"/>
              </a:rPr>
              <a:t>融合多传感器数据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79" b="1" i="0">
                <a:solidFill>
                  <a:srgbClr val="E0DCEA"/>
                </a:solidFill>
                <a:latin typeface="微软雅黑"/>
                <a:ea typeface="微软雅黑"/>
                <a:cs typeface="微软雅黑"/>
              </a:rPr>
              <a:t>确定自身位置与环境结构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9575" y="4000500"/>
            <a:ext cx="12287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E6E2E3"/>
                </a:solidFill>
                <a:latin typeface="微软雅黑"/>
                <a:ea typeface="微软雅黑"/>
                <a:cs typeface="微软雅黑"/>
              </a:rPr>
              <a:t>分析环境与目标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E7E0E0"/>
                </a:solidFill>
                <a:latin typeface="微软雅黑"/>
                <a:ea typeface="微软雅黑"/>
                <a:cs typeface="微软雅黑"/>
              </a:rPr>
              <a:t>制定最优行动方案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14950" y="4962525"/>
            <a:ext cx="1581150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53B3E9"/>
                </a:solidFill>
                <a:latin typeface="微软雅黑"/>
                <a:ea typeface="微软雅黑"/>
                <a:cs typeface="微软雅黑"/>
              </a:rPr>
              <a:t>感知世界</a:t>
            </a:r>
            <a:r>
              <a:rPr sz="1224" b="0" i="0">
                <a:solidFill>
                  <a:srgbClr val="7CA7D9"/>
                </a:solidFill>
                <a:latin typeface="微软雅黑"/>
                <a:ea typeface="微软雅黑"/>
                <a:cs typeface="微软雅黑"/>
              </a:rPr>
              <a:t>行动未来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8050" y="247650"/>
            <a:ext cx="7715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BDBBD4"/>
                </a:solidFill>
                <a:latin typeface="微软雅黑"/>
                <a:ea typeface="微软雅黑"/>
                <a:cs typeface="微软雅黑"/>
              </a:rPr>
              <a:t>科技赋能生活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C9C4DB"/>
                </a:solidFill>
                <a:latin typeface="微软雅黑"/>
                <a:ea typeface="微软雅黑"/>
                <a:cs typeface="微软雅黑"/>
              </a:rPr>
              <a:t>智慧连接未来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10775" y="4038600"/>
            <a:ext cx="1609725" cy="514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DAE1EA"/>
                </a:solidFill>
                <a:latin typeface="微软雅黑"/>
                <a:ea typeface="微软雅黑"/>
                <a:cs typeface="微软雅黑"/>
              </a:rPr>
              <a:t>控制机械臂与移动机构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DCE2EB"/>
                </a:solidFill>
                <a:latin typeface="微软雅黑"/>
                <a:ea typeface="微软雅黑"/>
                <a:cs typeface="微软雅黑"/>
              </a:rPr>
              <a:t>精确完成任务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4650" y="200025"/>
            <a:ext cx="6324600" cy="8286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973" b="1" i="0">
                <a:solidFill>
                  <a:srgbClr val="FAFAFB"/>
                </a:solidFill>
                <a:latin typeface="微软雅黑"/>
                <a:ea typeface="微软雅黑"/>
                <a:cs typeface="微软雅黑"/>
              </a:rPr>
              <a:t>机器人如何感知与行动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0" y="1905000"/>
            <a:ext cx="10191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1" i="0">
                <a:solidFill>
                  <a:srgbClr val="F9F8FB"/>
                </a:solidFill>
                <a:latin typeface="微软雅黑"/>
                <a:ea typeface="微软雅黑"/>
                <a:cs typeface="微软雅黑"/>
              </a:rPr>
              <a:t>空间定位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4350" y="1895475"/>
            <a:ext cx="1019175" cy="3619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1" i="0">
                <a:solidFill>
                  <a:srgbClr val="FBFAF9"/>
                </a:solidFill>
                <a:latin typeface="微软雅黑"/>
                <a:ea typeface="微软雅黑"/>
                <a:cs typeface="微软雅黑"/>
              </a:rPr>
              <a:t>任务决策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48900" y="1790700"/>
            <a:ext cx="1085850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5" b="1" i="0">
                <a:solidFill>
                  <a:srgbClr val="F9FAFB"/>
                </a:solidFill>
                <a:latin typeface="微软雅黑"/>
                <a:ea typeface="微软雅黑"/>
                <a:cs typeface="微软雅黑"/>
              </a:rPr>
              <a:t>动作执行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0275" y="5676900"/>
            <a:ext cx="58102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18" b="1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观察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91075" y="5667375"/>
            <a:ext cx="5810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42" b="1" i="0">
                <a:solidFill>
                  <a:srgbClr val="FBFAFC"/>
                </a:solidFill>
                <a:latin typeface="微软雅黑"/>
                <a:ea typeface="微软雅黑"/>
                <a:cs typeface="微软雅黑"/>
              </a:rPr>
              <a:t>理解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62825" y="5667375"/>
            <a:ext cx="5619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42" b="1" i="0">
                <a:solidFill>
                  <a:srgbClr val="FDFCFB"/>
                </a:solidFill>
                <a:latin typeface="微软雅黑"/>
                <a:ea typeface="微软雅黑"/>
                <a:cs typeface="微软雅黑"/>
              </a:rPr>
              <a:t>规划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250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42" b="0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" y="6496050"/>
            <a:ext cx="14097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15151E"/>
                </a:solidFill>
                <a:latin typeface="微软雅黑"/>
                <a:ea typeface="微软雅黑"/>
                <a:cs typeface="微软雅黑"/>
              </a:rPr>
              <a:t>用科</a:t>
            </a:r>
            <a:r>
              <a:rPr sz="994" b="1" i="0">
                <a:solidFill>
                  <a:srgbClr val="A8A6B6"/>
                </a:solidFill>
                <a:latin typeface="微软雅黑"/>
                <a:ea typeface="微软雅黑"/>
                <a:cs typeface="微软雅黑"/>
              </a:rPr>
              <a:t>技点亮更多</a:t>
            </a:r>
            <a:r>
              <a:rPr sz="994" b="1" i="0">
                <a:solidFill>
                  <a:srgbClr val="CEA094"/>
                </a:solidFill>
                <a:latin typeface="微软雅黑"/>
                <a:ea typeface="微软雅黑"/>
                <a:cs typeface="微软雅黑"/>
              </a:rPr>
              <a:t>可能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25075" y="6486525"/>
            <a:ext cx="16764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0" i="0">
                <a:solidFill>
                  <a:srgbClr val="87888E"/>
                </a:solidFill>
                <a:latin typeface="微软雅黑"/>
                <a:ea typeface="微软雅黑"/>
                <a:cs typeface="微软雅黑"/>
              </a:rPr>
              <a:t>人机协同共创未来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w87dum_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250" y="247650"/>
            <a:ext cx="1733550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AI 让机器更</a:t>
            </a:r>
            <a:r>
              <a:rPr sz="994" b="1" i="0">
                <a:solidFill>
                  <a:srgbClr val="8A8E98"/>
                </a:solidFill>
                <a:latin typeface="微软雅黑"/>
                <a:ea typeface="微软雅黑"/>
                <a:cs typeface="微软雅黑"/>
              </a:rPr>
              <a:t>懂</a:t>
            </a:r>
            <a:r>
              <a:rPr sz="994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世界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ACB1B9"/>
                </a:solidFill>
                <a:latin typeface="微软雅黑"/>
                <a:ea typeface="微软雅黑"/>
                <a:cs typeface="微软雅黑"/>
              </a:rPr>
              <a:t>探索·创造·共建更美好的未来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4825" y="1143000"/>
            <a:ext cx="35147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6" b="0" i="0">
                <a:solidFill>
                  <a:srgbClr val="F8F8F9"/>
                </a:solidFill>
                <a:latin typeface="微软雅黑"/>
                <a:ea typeface="微软雅黑"/>
                <a:cs typeface="微软雅黑"/>
              </a:rPr>
              <a:t>把环境信息转化为可执行的动作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1790700"/>
            <a:ext cx="1066800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5" b="1" i="0">
                <a:solidFill>
                  <a:srgbClr val="F8F9FB"/>
                </a:solidFill>
                <a:latin typeface="微软雅黑"/>
                <a:ea typeface="微软雅黑"/>
                <a:cs typeface="微软雅黑"/>
              </a:rPr>
              <a:t>视觉感知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1975" y="4029075"/>
            <a:ext cx="15716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77" b="1" i="0">
                <a:solidFill>
                  <a:srgbClr val="DCE3EA"/>
                </a:solidFill>
                <a:latin typeface="微软雅黑"/>
                <a:ea typeface="微软雅黑"/>
                <a:cs typeface="微软雅黑"/>
              </a:rPr>
              <a:t>通过图像识别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77" b="1" i="0">
                <a:solidFill>
                  <a:srgbClr val="DDE4EB"/>
                </a:solidFill>
                <a:latin typeface="微软雅黑"/>
                <a:ea typeface="微软雅黑"/>
                <a:cs typeface="微软雅黑"/>
              </a:rPr>
              <a:t>看见并理解周围环境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6525" y="4010025"/>
            <a:ext cx="1666875" cy="4667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79" b="1" i="0">
                <a:solidFill>
                  <a:srgbClr val="E0DFEB"/>
                </a:solidFill>
                <a:latin typeface="微软雅黑"/>
                <a:ea typeface="微软雅黑"/>
                <a:cs typeface="微软雅黑"/>
              </a:rPr>
              <a:t>融合多传感器数据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79" b="1" i="0">
                <a:solidFill>
                  <a:srgbClr val="E0DCEA"/>
                </a:solidFill>
                <a:latin typeface="微软雅黑"/>
                <a:ea typeface="微软雅黑"/>
                <a:cs typeface="微软雅黑"/>
              </a:rPr>
              <a:t>确定自身位置与环境结构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9575" y="4000500"/>
            <a:ext cx="12287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E6E2E3"/>
                </a:solidFill>
                <a:latin typeface="微软雅黑"/>
                <a:ea typeface="微软雅黑"/>
                <a:cs typeface="微软雅黑"/>
              </a:rPr>
              <a:t>分析环境与目标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E7E0E0"/>
                </a:solidFill>
                <a:latin typeface="微软雅黑"/>
                <a:ea typeface="微软雅黑"/>
                <a:cs typeface="微软雅黑"/>
              </a:rPr>
              <a:t>制定最优行动方案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14950" y="4962525"/>
            <a:ext cx="1581150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53B3E9"/>
                </a:solidFill>
                <a:latin typeface="微软雅黑"/>
                <a:ea typeface="微软雅黑"/>
                <a:cs typeface="微软雅黑"/>
              </a:rPr>
              <a:t>感知世界</a:t>
            </a:r>
            <a:r>
              <a:rPr sz="1224" b="0" i="0">
                <a:solidFill>
                  <a:srgbClr val="7CA7D9"/>
                </a:solidFill>
                <a:latin typeface="微软雅黑"/>
                <a:ea typeface="微软雅黑"/>
                <a:cs typeface="微软雅黑"/>
              </a:rPr>
              <a:t>行动未来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8050" y="247650"/>
            <a:ext cx="7715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BDBBD4"/>
                </a:solidFill>
                <a:latin typeface="微软雅黑"/>
                <a:ea typeface="微软雅黑"/>
                <a:cs typeface="微软雅黑"/>
              </a:rPr>
              <a:t>科技赋能生活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C9C4DB"/>
                </a:solidFill>
                <a:latin typeface="微软雅黑"/>
                <a:ea typeface="微软雅黑"/>
                <a:cs typeface="微软雅黑"/>
              </a:rPr>
              <a:t>智慧连接未来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10775" y="4038600"/>
            <a:ext cx="1609725" cy="514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DAE1EA"/>
                </a:solidFill>
                <a:latin typeface="微软雅黑"/>
                <a:ea typeface="微软雅黑"/>
                <a:cs typeface="微软雅黑"/>
              </a:rPr>
              <a:t>控制机械臂与移动机构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24" b="0" i="0">
                <a:solidFill>
                  <a:srgbClr val="DCE2EB"/>
                </a:solidFill>
                <a:latin typeface="微软雅黑"/>
                <a:ea typeface="微软雅黑"/>
                <a:cs typeface="微软雅黑"/>
              </a:rPr>
              <a:t>精确完成任务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4650" y="200025"/>
            <a:ext cx="6324600" cy="8286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973" b="1" i="0">
                <a:solidFill>
                  <a:srgbClr val="FAFAFB"/>
                </a:solidFill>
                <a:latin typeface="微软雅黑"/>
                <a:ea typeface="微软雅黑"/>
                <a:cs typeface="微软雅黑"/>
              </a:rPr>
              <a:t>机器人如何感知与行动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0" y="1905000"/>
            <a:ext cx="10191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12" b="1" i="0">
                <a:solidFill>
                  <a:srgbClr val="F9F8FB"/>
                </a:solidFill>
                <a:latin typeface="微软雅黑"/>
                <a:ea typeface="微软雅黑"/>
                <a:cs typeface="微软雅黑"/>
              </a:rPr>
              <a:t>空间定位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4350" y="1919708"/>
            <a:ext cx="1019510" cy="313484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912" b="1" i="0">
                <a:solidFill>
                  <a:srgbClr val="FBFAF9"/>
                </a:solidFill>
                <a:latin typeface="微软雅黑"/>
                <a:ea typeface="微软雅黑"/>
                <a:cs typeface="微软雅黑"/>
              </a:rPr>
              <a:t>任务规划</a:t>
            </a:r>
            <a:endParaRPr sz="1912" b="1" i="0">
              <a:solidFill>
                <a:srgbClr val="FBFAF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48900" y="1790700"/>
            <a:ext cx="1085850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5" b="1" i="0">
                <a:solidFill>
                  <a:srgbClr val="F9FAFB"/>
                </a:solidFill>
                <a:latin typeface="微软雅黑"/>
                <a:ea typeface="微软雅黑"/>
                <a:cs typeface="微软雅黑"/>
              </a:rPr>
              <a:t>动作执行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0275" y="5676900"/>
            <a:ext cx="58102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18" b="1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观察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91075" y="5667375"/>
            <a:ext cx="5810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42" b="1" i="0">
                <a:solidFill>
                  <a:srgbClr val="FBFAFC"/>
                </a:solidFill>
                <a:latin typeface="微软雅黑"/>
                <a:ea typeface="微软雅黑"/>
                <a:cs typeface="微软雅黑"/>
              </a:rPr>
              <a:t>理解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62825" y="5667375"/>
            <a:ext cx="5619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42" b="1" i="0">
                <a:solidFill>
                  <a:srgbClr val="FDFCFB"/>
                </a:solidFill>
                <a:latin typeface="微软雅黑"/>
                <a:ea typeface="微软雅黑"/>
                <a:cs typeface="微软雅黑"/>
              </a:rPr>
              <a:t>规划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250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42" b="0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" y="6496050"/>
            <a:ext cx="14097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94" b="1" i="0">
                <a:solidFill>
                  <a:srgbClr val="15151E"/>
                </a:solidFill>
                <a:latin typeface="微软雅黑"/>
                <a:ea typeface="微软雅黑"/>
                <a:cs typeface="微软雅黑"/>
              </a:rPr>
              <a:t>用科</a:t>
            </a:r>
            <a:r>
              <a:rPr sz="994" b="1" i="0">
                <a:solidFill>
                  <a:srgbClr val="A8A6B6"/>
                </a:solidFill>
                <a:latin typeface="微软雅黑"/>
                <a:ea typeface="微软雅黑"/>
                <a:cs typeface="微软雅黑"/>
              </a:rPr>
              <a:t>技点亮更多</a:t>
            </a:r>
            <a:r>
              <a:rPr sz="994" b="1" i="0">
                <a:solidFill>
                  <a:srgbClr val="CEA094"/>
                </a:solidFill>
                <a:latin typeface="微软雅黑"/>
                <a:ea typeface="微软雅黑"/>
                <a:cs typeface="微软雅黑"/>
              </a:rPr>
              <a:t>可能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25075" y="6486525"/>
            <a:ext cx="16764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71" b="0" i="0">
                <a:solidFill>
                  <a:srgbClr val="87888E"/>
                </a:solidFill>
                <a:latin typeface="微软雅黑"/>
                <a:ea typeface="微软雅黑"/>
                <a:cs typeface="微软雅黑"/>
              </a:rPr>
              <a:t>人机协同共创未来</a:t>
            </a:r>
          </a:p>
        </p:txBody>
      </p:sp>
    </p:spTree>
    <p:extLst>
      <p:ext uri="{BB962C8B-B14F-4D97-AF65-F5344CB8AC3E}">
        <p14:creationId xmlns:p14="http://schemas.microsoft.com/office/powerpoint/2010/main" val="3050350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宽屏</PresentationFormat>
  <Paragraphs>54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灰灰 灰灰</cp:lastModifiedBy>
  <cp:revision>2</cp:revision>
  <dcterms:created xsi:type="dcterms:W3CDTF">2013-01-27T09:14:16Z</dcterms:created>
  <dcterms:modified xsi:type="dcterms:W3CDTF">2026-10-19T12:30:03Z</dcterms:modified>
  <cp:category/>
</cp:coreProperties>
</file>