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78606-3315-4B34-B884-77122D1AEE33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A62C97-B9E9-4390-9433-865EFD0ADD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028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AI-generated source image. complex background. standard conversion on 2026-10-19. This is the original converted page, extracted from the two-page service output.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62C97-B9E9-4390-9433-865EFD0ADD9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474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Same converted page after changing </a:t>
            </a:r>
            <a:r>
              <a:rPr lang="zh-CN" altLang="en-US"/>
              <a:t>任务决策 </a:t>
            </a:r>
            <a:r>
              <a:rPr lang="en-US" altLang="zh-CN"/>
              <a:t>to </a:t>
            </a:r>
            <a:r>
              <a:rPr lang="zh-CN" altLang="en-US"/>
              <a:t>任务规划</a:t>
            </a:r>
            <a:r>
              <a:rPr lang="en-US" altLang="zh-CN"/>
              <a:t>. Visual content remains within the background image.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A62C97-B9E9-4390-9433-865EFD0ADD9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149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poxuqx22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6250" y="247650"/>
            <a:ext cx="1038225" cy="1333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60" b="1" i="0">
                <a:solidFill>
                  <a:srgbClr val="A7AAB0"/>
                </a:solidFill>
                <a:latin typeface="微软雅黑"/>
                <a:ea typeface="微软雅黑"/>
                <a:cs typeface="微软雅黑"/>
              </a:rPr>
              <a:t>AI 让机器更</a:t>
            </a:r>
            <a:r>
              <a:rPr sz="960" b="1" i="0">
                <a:solidFill>
                  <a:srgbClr val="8A8E98"/>
                </a:solidFill>
                <a:latin typeface="微软雅黑"/>
                <a:ea typeface="微软雅黑"/>
                <a:cs typeface="微软雅黑"/>
              </a:rPr>
              <a:t>懂</a:t>
            </a:r>
            <a:r>
              <a:rPr sz="960" b="1" i="0">
                <a:solidFill>
                  <a:srgbClr val="A7AAB0"/>
                </a:solidFill>
                <a:latin typeface="微软雅黑"/>
                <a:ea typeface="微软雅黑"/>
                <a:cs typeface="微软雅黑"/>
              </a:rPr>
              <a:t>世界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14650" y="200025"/>
            <a:ext cx="6324600" cy="8286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944" b="1" i="0">
                <a:solidFill>
                  <a:srgbClr val="FAFAFB"/>
                </a:solidFill>
                <a:latin typeface="微软雅黑"/>
                <a:ea typeface="微软雅黑"/>
                <a:cs typeface="微软雅黑"/>
              </a:rPr>
              <a:t>机器人如何感知与行动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58525" y="247650"/>
            <a:ext cx="771525" cy="1524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60" b="1" i="0">
                <a:solidFill>
                  <a:srgbClr val="BDBBD4"/>
                </a:solidFill>
                <a:latin typeface="微软雅黑"/>
                <a:ea typeface="微软雅黑"/>
                <a:cs typeface="微软雅黑"/>
              </a:rPr>
              <a:t>科技赋能生活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6250" y="438150"/>
            <a:ext cx="1743075" cy="1333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8" b="1" i="0">
                <a:solidFill>
                  <a:srgbClr val="ACB1B9"/>
                </a:solidFill>
                <a:latin typeface="微软雅黑"/>
                <a:ea typeface="微软雅黑"/>
                <a:cs typeface="微软雅黑"/>
              </a:rPr>
              <a:t>探索·创造·共建更美好的未来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8050" y="428625"/>
            <a:ext cx="771525" cy="1524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60" b="1" i="0">
                <a:solidFill>
                  <a:srgbClr val="C9C4DB"/>
                </a:solidFill>
                <a:latin typeface="微软雅黑"/>
                <a:ea typeface="微软雅黑"/>
                <a:cs typeface="微软雅黑"/>
              </a:rPr>
              <a:t>智慧连接未来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14825" y="1143000"/>
            <a:ext cx="3524250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23" b="0" i="0">
                <a:solidFill>
                  <a:srgbClr val="F8F8F9"/>
                </a:solidFill>
                <a:latin typeface="微软雅黑"/>
                <a:ea typeface="微软雅黑"/>
                <a:cs typeface="微软雅黑"/>
              </a:rPr>
              <a:t>把环境信息转化为可执行的动作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6775" y="1800225"/>
            <a:ext cx="1066800" cy="3619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64" b="1" i="0">
                <a:solidFill>
                  <a:srgbClr val="F8F9FB"/>
                </a:solidFill>
                <a:latin typeface="微软雅黑"/>
                <a:ea typeface="微软雅黑"/>
                <a:cs typeface="微软雅黑"/>
              </a:rPr>
              <a:t>视觉感知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57525" y="1905000"/>
            <a:ext cx="1019175" cy="3429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20" b="1" i="0">
                <a:solidFill>
                  <a:srgbClr val="F9F8FB"/>
                </a:solidFill>
                <a:latin typeface="微软雅黑"/>
                <a:ea typeface="微软雅黑"/>
                <a:cs typeface="微软雅黑"/>
              </a:rPr>
              <a:t>空间定位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4350" y="1895475"/>
            <a:ext cx="1019175" cy="3524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20" b="1" i="0">
                <a:solidFill>
                  <a:srgbClr val="FBFAF9"/>
                </a:solidFill>
                <a:latin typeface="微软雅黑"/>
                <a:ea typeface="微软雅黑"/>
                <a:cs typeface="微软雅黑"/>
              </a:rPr>
              <a:t>任务决策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48900" y="1790700"/>
            <a:ext cx="1095375" cy="3714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64" b="1" i="0">
                <a:solidFill>
                  <a:srgbClr val="F9FAFB"/>
                </a:solidFill>
                <a:latin typeface="微软雅黑"/>
                <a:ea typeface="微软雅黑"/>
                <a:cs typeface="微软雅黑"/>
              </a:rPr>
              <a:t>动作执行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9150" y="4019550"/>
            <a:ext cx="1066800" cy="2095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44" b="1" i="0">
                <a:solidFill>
                  <a:srgbClr val="DCE3EA"/>
                </a:solidFill>
                <a:latin typeface="微软雅黑"/>
                <a:ea typeface="微软雅黑"/>
                <a:cs typeface="微软雅黑"/>
              </a:rPr>
              <a:t>通过图像识别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05125" y="4010025"/>
            <a:ext cx="1247775" cy="1905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E0DFEB"/>
                </a:solidFill>
                <a:latin typeface="微软雅黑"/>
                <a:ea typeface="微软雅黑"/>
                <a:cs typeface="微软雅黑"/>
              </a:rPr>
              <a:t>融合多传感器数据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6250" y="4000500"/>
            <a:ext cx="1085850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E6E2E3"/>
                </a:solidFill>
                <a:latin typeface="微软雅黑"/>
                <a:ea typeface="微软雅黑"/>
                <a:cs typeface="微软雅黑"/>
              </a:rPr>
              <a:t>分析环境与目标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10775" y="4038600"/>
            <a:ext cx="1609725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DAE1EA"/>
                </a:solidFill>
                <a:latin typeface="微软雅黑"/>
                <a:ea typeface="微软雅黑"/>
                <a:cs typeface="微软雅黑"/>
              </a:rPr>
              <a:t>控制机械臂与移动机构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1975" y="4286250"/>
            <a:ext cx="1571625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44" b="1" i="0">
                <a:solidFill>
                  <a:srgbClr val="DDE4EB"/>
                </a:solidFill>
                <a:latin typeface="微软雅黑"/>
                <a:ea typeface="微软雅黑"/>
                <a:cs typeface="微软雅黑"/>
              </a:rPr>
              <a:t>看见并理解周围环境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76525" y="4267200"/>
            <a:ext cx="1666875" cy="2095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2" b="1" i="0">
                <a:solidFill>
                  <a:srgbClr val="E0DCEA"/>
                </a:solidFill>
                <a:latin typeface="微软雅黑"/>
                <a:ea typeface="微软雅黑"/>
                <a:cs typeface="微软雅黑"/>
              </a:rPr>
              <a:t>确定自身位置与环境结构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29575" y="4267200"/>
            <a:ext cx="1228725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E7E0E0"/>
                </a:solidFill>
                <a:latin typeface="微软雅黑"/>
                <a:ea typeface="微软雅黑"/>
                <a:cs typeface="微软雅黑"/>
              </a:rPr>
              <a:t>制定最优行动方案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15575" y="4314825"/>
            <a:ext cx="981075" cy="2381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48" b="0" i="0">
                <a:solidFill>
                  <a:srgbClr val="DCE2EB"/>
                </a:solidFill>
                <a:latin typeface="微软雅黑"/>
                <a:ea typeface="微软雅黑"/>
                <a:cs typeface="微软雅黑"/>
              </a:rPr>
              <a:t>精确完成任务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24475" y="4972050"/>
            <a:ext cx="657225" cy="1905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53B3E9"/>
                </a:solidFill>
                <a:latin typeface="微软雅黑"/>
                <a:ea typeface="微软雅黑"/>
                <a:cs typeface="微软雅黑"/>
              </a:rPr>
              <a:t>感知世界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9825" y="4962525"/>
            <a:ext cx="676275" cy="2000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48" b="0" i="0">
                <a:solidFill>
                  <a:srgbClr val="7CA7D9"/>
                </a:solidFill>
                <a:latin typeface="微软雅黑"/>
                <a:ea typeface="微软雅黑"/>
                <a:cs typeface="微软雅黑"/>
              </a:rPr>
              <a:t>行动未来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00275" y="5667375"/>
            <a:ext cx="581025" cy="3238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8" b="1" i="0">
                <a:solidFill>
                  <a:srgbClr val="FAFBFC"/>
                </a:solidFill>
                <a:latin typeface="微软雅黑"/>
                <a:ea typeface="微软雅黑"/>
                <a:cs typeface="微软雅黑"/>
              </a:rPr>
              <a:t>观察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91075" y="5667375"/>
            <a:ext cx="571500" cy="3333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60" b="1" i="0">
                <a:solidFill>
                  <a:srgbClr val="FBFAFC"/>
                </a:solidFill>
                <a:latin typeface="微软雅黑"/>
                <a:ea typeface="微软雅黑"/>
                <a:cs typeface="微软雅黑"/>
              </a:rPr>
              <a:t>理解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72350" y="5667375"/>
            <a:ext cx="561975" cy="3333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11" b="1" i="0">
                <a:solidFill>
                  <a:srgbClr val="FDFCFB"/>
                </a:solidFill>
                <a:latin typeface="微软雅黑"/>
                <a:ea typeface="微软雅黑"/>
                <a:cs typeface="微软雅黑"/>
              </a:rPr>
              <a:t>规划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925050" y="5667375"/>
            <a:ext cx="571500" cy="3333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60" b="0" i="0">
                <a:solidFill>
                  <a:srgbClr val="FAFBFC"/>
                </a:solidFill>
                <a:latin typeface="微软雅黑"/>
                <a:ea typeface="微软雅黑"/>
                <a:cs typeface="微软雅黑"/>
              </a:rPr>
              <a:t>执行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9100" y="6496050"/>
            <a:ext cx="1409700" cy="1333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8" b="1" i="0">
                <a:solidFill>
                  <a:srgbClr val="15151E"/>
                </a:solidFill>
                <a:latin typeface="微软雅黑"/>
                <a:ea typeface="微软雅黑"/>
                <a:cs typeface="微软雅黑"/>
              </a:rPr>
              <a:t>用科</a:t>
            </a:r>
            <a:r>
              <a:rPr sz="1008" b="1" i="0">
                <a:solidFill>
                  <a:srgbClr val="A8A6B6"/>
                </a:solidFill>
                <a:latin typeface="微软雅黑"/>
                <a:ea typeface="微软雅黑"/>
                <a:cs typeface="微软雅黑"/>
              </a:rPr>
              <a:t>技点亮更多</a:t>
            </a:r>
            <a:r>
              <a:rPr sz="1008" b="1" i="0">
                <a:solidFill>
                  <a:srgbClr val="CEA094"/>
                </a:solidFill>
                <a:latin typeface="微软雅黑"/>
                <a:ea typeface="微软雅黑"/>
                <a:cs typeface="微软雅黑"/>
              </a:rPr>
              <a:t>可能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125075" y="6496050"/>
            <a:ext cx="1676400" cy="1333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5" b="0" i="0">
                <a:solidFill>
                  <a:srgbClr val="87888E"/>
                </a:solidFill>
                <a:latin typeface="微软雅黑"/>
                <a:ea typeface="微软雅黑"/>
                <a:cs typeface="微软雅黑"/>
              </a:rPr>
              <a:t>人机协同共创未来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poxuqx22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6250" y="247650"/>
            <a:ext cx="1038225" cy="1333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60" b="1" i="0">
                <a:solidFill>
                  <a:srgbClr val="A7AAB0"/>
                </a:solidFill>
                <a:latin typeface="微软雅黑"/>
                <a:ea typeface="微软雅黑"/>
                <a:cs typeface="微软雅黑"/>
              </a:rPr>
              <a:t>AI 让机器更</a:t>
            </a:r>
            <a:r>
              <a:rPr sz="960" b="1" i="0">
                <a:solidFill>
                  <a:srgbClr val="8A8E98"/>
                </a:solidFill>
                <a:latin typeface="微软雅黑"/>
                <a:ea typeface="微软雅黑"/>
                <a:cs typeface="微软雅黑"/>
              </a:rPr>
              <a:t>懂</a:t>
            </a:r>
            <a:r>
              <a:rPr sz="960" b="1" i="0">
                <a:solidFill>
                  <a:srgbClr val="A7AAB0"/>
                </a:solidFill>
                <a:latin typeface="微软雅黑"/>
                <a:ea typeface="微软雅黑"/>
                <a:cs typeface="微软雅黑"/>
              </a:rPr>
              <a:t>世界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14650" y="200025"/>
            <a:ext cx="6324600" cy="8286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944" b="1" i="0">
                <a:solidFill>
                  <a:srgbClr val="FAFAFB"/>
                </a:solidFill>
                <a:latin typeface="微软雅黑"/>
                <a:ea typeface="微软雅黑"/>
                <a:cs typeface="微软雅黑"/>
              </a:rPr>
              <a:t>机器人如何感知与行动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58525" y="247650"/>
            <a:ext cx="771525" cy="1524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60" b="1" i="0">
                <a:solidFill>
                  <a:srgbClr val="BDBBD4"/>
                </a:solidFill>
                <a:latin typeface="微软雅黑"/>
                <a:ea typeface="微软雅黑"/>
                <a:cs typeface="微软雅黑"/>
              </a:rPr>
              <a:t>科技赋能生活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6250" y="438150"/>
            <a:ext cx="1743075" cy="1333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8" b="1" i="0">
                <a:solidFill>
                  <a:srgbClr val="ACB1B9"/>
                </a:solidFill>
                <a:latin typeface="微软雅黑"/>
                <a:ea typeface="微软雅黑"/>
                <a:cs typeface="微软雅黑"/>
              </a:rPr>
              <a:t>探索·创造·共建更美好的未来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8050" y="428625"/>
            <a:ext cx="771525" cy="1524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60" b="1" i="0">
                <a:solidFill>
                  <a:srgbClr val="C9C4DB"/>
                </a:solidFill>
                <a:latin typeface="微软雅黑"/>
                <a:ea typeface="微软雅黑"/>
                <a:cs typeface="微软雅黑"/>
              </a:rPr>
              <a:t>智慧连接未来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14825" y="1143000"/>
            <a:ext cx="3524250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23" b="0" i="0">
                <a:solidFill>
                  <a:srgbClr val="F8F8F9"/>
                </a:solidFill>
                <a:latin typeface="微软雅黑"/>
                <a:ea typeface="微软雅黑"/>
                <a:cs typeface="微软雅黑"/>
              </a:rPr>
              <a:t>把环境信息转化为可执行的动作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6775" y="1800225"/>
            <a:ext cx="1066800" cy="3619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64" b="1" i="0">
                <a:solidFill>
                  <a:srgbClr val="F8F9FB"/>
                </a:solidFill>
                <a:latin typeface="微软雅黑"/>
                <a:ea typeface="微软雅黑"/>
                <a:cs typeface="微软雅黑"/>
              </a:rPr>
              <a:t>视觉感知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57525" y="1905000"/>
            <a:ext cx="1019175" cy="3429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20" b="1" i="0">
                <a:solidFill>
                  <a:srgbClr val="F9F8FB"/>
                </a:solidFill>
                <a:latin typeface="微软雅黑"/>
                <a:ea typeface="微软雅黑"/>
                <a:cs typeface="微软雅黑"/>
              </a:rPr>
              <a:t>空间定位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4350" y="1914336"/>
            <a:ext cx="1025922" cy="314702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920" b="1" i="0">
                <a:solidFill>
                  <a:srgbClr val="FBFAF9"/>
                </a:solidFill>
                <a:latin typeface="微软雅黑"/>
                <a:ea typeface="微软雅黑"/>
                <a:cs typeface="微软雅黑"/>
              </a:rPr>
              <a:t>任务规划</a:t>
            </a:r>
            <a:endParaRPr sz="1920" b="1" i="0">
              <a:solidFill>
                <a:srgbClr val="FBFAF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248900" y="1790700"/>
            <a:ext cx="1095375" cy="3714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64" b="1" i="0">
                <a:solidFill>
                  <a:srgbClr val="F9FAFB"/>
                </a:solidFill>
                <a:latin typeface="微软雅黑"/>
                <a:ea typeface="微软雅黑"/>
                <a:cs typeface="微软雅黑"/>
              </a:rPr>
              <a:t>动作执行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9150" y="4019550"/>
            <a:ext cx="1066800" cy="2095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44" b="1" i="0">
                <a:solidFill>
                  <a:srgbClr val="DCE3EA"/>
                </a:solidFill>
                <a:latin typeface="微软雅黑"/>
                <a:ea typeface="微软雅黑"/>
                <a:cs typeface="微软雅黑"/>
              </a:rPr>
              <a:t>通过图像识别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05125" y="4010025"/>
            <a:ext cx="1247775" cy="1905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E0DFEB"/>
                </a:solidFill>
                <a:latin typeface="微软雅黑"/>
                <a:ea typeface="微软雅黑"/>
                <a:cs typeface="微软雅黑"/>
              </a:rPr>
              <a:t>融合多传感器数据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6250" y="4000500"/>
            <a:ext cx="1085850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E6E2E3"/>
                </a:solidFill>
                <a:latin typeface="微软雅黑"/>
                <a:ea typeface="微软雅黑"/>
                <a:cs typeface="微软雅黑"/>
              </a:rPr>
              <a:t>分析环境与目标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10775" y="4038600"/>
            <a:ext cx="1609725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DAE1EA"/>
                </a:solidFill>
                <a:latin typeface="微软雅黑"/>
                <a:ea typeface="微软雅黑"/>
                <a:cs typeface="微软雅黑"/>
              </a:rPr>
              <a:t>控制机械臂与移动机构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1975" y="4286250"/>
            <a:ext cx="1571625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44" b="1" i="0">
                <a:solidFill>
                  <a:srgbClr val="DDE4EB"/>
                </a:solidFill>
                <a:latin typeface="微软雅黑"/>
                <a:ea typeface="微软雅黑"/>
                <a:cs typeface="微软雅黑"/>
              </a:rPr>
              <a:t>看见并理解周围环境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76525" y="4267200"/>
            <a:ext cx="1666875" cy="2095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2" b="1" i="0">
                <a:solidFill>
                  <a:srgbClr val="E0DCEA"/>
                </a:solidFill>
                <a:latin typeface="微软雅黑"/>
                <a:ea typeface="微软雅黑"/>
                <a:cs typeface="微软雅黑"/>
              </a:rPr>
              <a:t>确定自身位置与环境结构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29575" y="4267200"/>
            <a:ext cx="1228725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E7E0E0"/>
                </a:solidFill>
                <a:latin typeface="微软雅黑"/>
                <a:ea typeface="微软雅黑"/>
                <a:cs typeface="微软雅黑"/>
              </a:rPr>
              <a:t>制定最优行动方案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15575" y="4314825"/>
            <a:ext cx="981075" cy="2381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48" b="0" i="0">
                <a:solidFill>
                  <a:srgbClr val="DCE2EB"/>
                </a:solidFill>
                <a:latin typeface="微软雅黑"/>
                <a:ea typeface="微软雅黑"/>
                <a:cs typeface="微软雅黑"/>
              </a:rPr>
              <a:t>精确完成任务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24475" y="4972050"/>
            <a:ext cx="657225" cy="1905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53B3E9"/>
                </a:solidFill>
                <a:latin typeface="微软雅黑"/>
                <a:ea typeface="微软雅黑"/>
                <a:cs typeface="微软雅黑"/>
              </a:rPr>
              <a:t>感知世界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9825" y="4962525"/>
            <a:ext cx="676275" cy="2000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48" b="0" i="0">
                <a:solidFill>
                  <a:srgbClr val="7CA7D9"/>
                </a:solidFill>
                <a:latin typeface="微软雅黑"/>
                <a:ea typeface="微软雅黑"/>
                <a:cs typeface="微软雅黑"/>
              </a:rPr>
              <a:t>行动未来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00275" y="5667375"/>
            <a:ext cx="581025" cy="3238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8" b="1" i="0">
                <a:solidFill>
                  <a:srgbClr val="FAFBFC"/>
                </a:solidFill>
                <a:latin typeface="微软雅黑"/>
                <a:ea typeface="微软雅黑"/>
                <a:cs typeface="微软雅黑"/>
              </a:rPr>
              <a:t>观察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91075" y="5667375"/>
            <a:ext cx="571500" cy="3333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60" b="1" i="0">
                <a:solidFill>
                  <a:srgbClr val="FBFAFC"/>
                </a:solidFill>
                <a:latin typeface="微软雅黑"/>
                <a:ea typeface="微软雅黑"/>
                <a:cs typeface="微软雅黑"/>
              </a:rPr>
              <a:t>理解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72350" y="5667375"/>
            <a:ext cx="561975" cy="3333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11" b="1" i="0">
                <a:solidFill>
                  <a:srgbClr val="FDFCFB"/>
                </a:solidFill>
                <a:latin typeface="微软雅黑"/>
                <a:ea typeface="微软雅黑"/>
                <a:cs typeface="微软雅黑"/>
              </a:rPr>
              <a:t>规划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925050" y="5667375"/>
            <a:ext cx="571500" cy="3333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60" b="0" i="0">
                <a:solidFill>
                  <a:srgbClr val="FAFBFC"/>
                </a:solidFill>
                <a:latin typeface="微软雅黑"/>
                <a:ea typeface="微软雅黑"/>
                <a:cs typeface="微软雅黑"/>
              </a:rPr>
              <a:t>执行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9100" y="6496050"/>
            <a:ext cx="1409700" cy="1333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8" b="1" i="0">
                <a:solidFill>
                  <a:srgbClr val="15151E"/>
                </a:solidFill>
                <a:latin typeface="微软雅黑"/>
                <a:ea typeface="微软雅黑"/>
                <a:cs typeface="微软雅黑"/>
              </a:rPr>
              <a:t>用科</a:t>
            </a:r>
            <a:r>
              <a:rPr sz="1008" b="1" i="0">
                <a:solidFill>
                  <a:srgbClr val="A8A6B6"/>
                </a:solidFill>
                <a:latin typeface="微软雅黑"/>
                <a:ea typeface="微软雅黑"/>
                <a:cs typeface="微软雅黑"/>
              </a:rPr>
              <a:t>技点亮更多</a:t>
            </a:r>
            <a:r>
              <a:rPr sz="1008" b="1" i="0">
                <a:solidFill>
                  <a:srgbClr val="CEA094"/>
                </a:solidFill>
                <a:latin typeface="微软雅黑"/>
                <a:ea typeface="微软雅黑"/>
                <a:cs typeface="微软雅黑"/>
              </a:rPr>
              <a:t>可能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125075" y="6496050"/>
            <a:ext cx="1676400" cy="1333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5" b="0" i="0">
                <a:solidFill>
                  <a:srgbClr val="87888E"/>
                </a:solidFill>
                <a:latin typeface="微软雅黑"/>
                <a:ea typeface="微软雅黑"/>
                <a:cs typeface="微软雅黑"/>
              </a:rPr>
              <a:t>人机协同共创未来</a:t>
            </a:r>
          </a:p>
        </p:txBody>
      </p:sp>
    </p:spTree>
    <p:extLst>
      <p:ext uri="{BB962C8B-B14F-4D97-AF65-F5344CB8AC3E}">
        <p14:creationId xmlns:p14="http://schemas.microsoft.com/office/powerpoint/2010/main" val="3730328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116</Words>
  <Application>Microsoft Office PowerPoint</Application>
  <PresentationFormat>宽屏</PresentationFormat>
  <Paragraphs>56</Paragraphs>
  <Slides>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微软雅黑</vt:lpstr>
      <vt:lpstr>Arial</vt:lpstr>
      <vt:lpstr>Calibri</vt:lpstr>
      <vt:lpstr>Office Theme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灰灰 灰灰</cp:lastModifiedBy>
  <cp:revision>2</cp:revision>
  <dcterms:created xsi:type="dcterms:W3CDTF">2013-01-27T09:14:16Z</dcterms:created>
  <dcterms:modified xsi:type="dcterms:W3CDTF">2026-10-19T12:29:55Z</dcterms:modified>
  <cp:category/>
</cp:coreProperties>
</file>