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F751C1-8D35-4F5A-BF7D-30E71E7B995D}" type="datetimeFigureOut">
              <a:rPr lang="zh-CN" altLang="en-US" smtClean="0"/>
              <a:t>2026/10/19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B3EFA5-F5B5-4528-80F2-59B53CE4887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57860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AI-generated source image. simple background. full-element conversion on 2026-10-19. This is the original converted page, extracted from the two-page service output.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B3EFA5-F5B5-4528-80F2-59B53CE4887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56143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Same converted page after changing </a:t>
            </a:r>
            <a:r>
              <a:rPr lang="zh-CN" altLang="en-US"/>
              <a:t>路径 </a:t>
            </a:r>
            <a:r>
              <a:rPr lang="en-US" altLang="zh-CN"/>
              <a:t>to </a:t>
            </a:r>
            <a:r>
              <a:rPr lang="zh-CN" altLang="en-US"/>
              <a:t>计划</a:t>
            </a:r>
            <a:r>
              <a:rPr lang="en-US" altLang="zh-CN"/>
              <a:t>. Also moved four separate illustrations: clipboard and tablet swapped; blocks and checklist swapped. Text inside the simple-slide illustrations travels with its picture. Moved pictures are brought forward to remain visible. Other objects retain their original positions.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B3EFA5-F5B5-4528-80F2-59B53CE4887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83253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24" Type="http://schemas.openxmlformats.org/officeDocument/2006/relationships/image" Target="../media/image22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23" Type="http://schemas.openxmlformats.org/officeDocument/2006/relationships/image" Target="../media/image21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5.png"/><Relationship Id="rId18" Type="http://schemas.openxmlformats.org/officeDocument/2006/relationships/image" Target="../media/image20.png"/><Relationship Id="rId3" Type="http://schemas.openxmlformats.org/officeDocument/2006/relationships/image" Target="../media/image1.png"/><Relationship Id="rId21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8.png"/><Relationship Id="rId20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3.png"/><Relationship Id="rId24" Type="http://schemas.openxmlformats.org/officeDocument/2006/relationships/image" Target="../media/image12.png"/><Relationship Id="rId5" Type="http://schemas.openxmlformats.org/officeDocument/2006/relationships/image" Target="../media/image4.png"/><Relationship Id="rId15" Type="http://schemas.openxmlformats.org/officeDocument/2006/relationships/image" Target="../media/image17.png"/><Relationship Id="rId23" Type="http://schemas.openxmlformats.org/officeDocument/2006/relationships/image" Target="../media/image9.png"/><Relationship Id="rId10" Type="http://schemas.openxmlformats.org/officeDocument/2006/relationships/image" Target="../media/image11.png"/><Relationship Id="rId19" Type="http://schemas.openxmlformats.org/officeDocument/2006/relationships/image" Target="../media/image21.png"/><Relationship Id="rId4" Type="http://schemas.openxmlformats.org/officeDocument/2006/relationships/image" Target="../media/image2.png"/><Relationship Id="rId9" Type="http://schemas.openxmlformats.org/officeDocument/2006/relationships/image" Target="../media/image10.png"/><Relationship Id="rId14" Type="http://schemas.openxmlformats.org/officeDocument/2006/relationships/image" Target="../media/image16.png"/><Relationship Id="rId22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36576000" h="20574000">
                <a:moveTo>
                  <a:pt x="0" y="0"/>
                </a:moveTo>
                <a:lnTo>
                  <a:pt x="36576000" y="0"/>
                </a:lnTo>
                <a:lnTo>
                  <a:pt x="36576000" y="20574000"/>
                </a:lnTo>
                <a:lnTo>
                  <a:pt x="0" y="20574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7" name="Freeform 3"/>
          <p:cNvSpPr/>
          <p:nvPr/>
        </p:nvSpPr>
        <p:spPr>
          <a:xfrm>
            <a:off x="0" y="4000500"/>
            <a:ext cx="12192000" cy="2857500"/>
          </a:xfrm>
          <a:custGeom>
            <a:avLst/>
            <a:gdLst/>
            <a:ahLst/>
            <a:cxnLst/>
            <a:rect l="l" t="t" r="r" b="b"/>
            <a:pathLst>
              <a:path w="36576000" h="8572500">
                <a:moveTo>
                  <a:pt x="0" y="0"/>
                </a:moveTo>
                <a:lnTo>
                  <a:pt x="36576000" y="0"/>
                </a:lnTo>
                <a:lnTo>
                  <a:pt x="36576000" y="8572500"/>
                </a:lnTo>
                <a:lnTo>
                  <a:pt x="0" y="85725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38" name="Freeform 4"/>
          <p:cNvSpPr/>
          <p:nvPr/>
        </p:nvSpPr>
        <p:spPr>
          <a:xfrm>
            <a:off x="288925" y="1285875"/>
            <a:ext cx="2181225" cy="2143125"/>
          </a:xfrm>
          <a:custGeom>
            <a:avLst/>
            <a:gdLst/>
            <a:ahLst/>
            <a:cxnLst/>
            <a:rect l="l" t="t" r="r" b="b"/>
            <a:pathLst>
              <a:path w="6543675" h="6429375">
                <a:moveTo>
                  <a:pt x="0" y="0"/>
                </a:moveTo>
                <a:lnTo>
                  <a:pt x="6543675" y="0"/>
                </a:lnTo>
                <a:lnTo>
                  <a:pt x="6543675" y="6429375"/>
                </a:lnTo>
                <a:lnTo>
                  <a:pt x="0" y="64293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39" name="Freeform 5"/>
          <p:cNvSpPr/>
          <p:nvPr/>
        </p:nvSpPr>
        <p:spPr>
          <a:xfrm>
            <a:off x="434975" y="3429000"/>
            <a:ext cx="727075" cy="428625"/>
          </a:xfrm>
          <a:custGeom>
            <a:avLst/>
            <a:gdLst/>
            <a:ahLst/>
            <a:cxnLst/>
            <a:rect l="l" t="t" r="r" b="b"/>
            <a:pathLst>
              <a:path w="2181225" h="1285875">
                <a:moveTo>
                  <a:pt x="0" y="0"/>
                </a:moveTo>
                <a:lnTo>
                  <a:pt x="2181225" y="0"/>
                </a:lnTo>
                <a:lnTo>
                  <a:pt x="2181225" y="1285875"/>
                </a:lnTo>
                <a:lnTo>
                  <a:pt x="0" y="128587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40" name="Freeform 6"/>
          <p:cNvSpPr/>
          <p:nvPr/>
        </p:nvSpPr>
        <p:spPr>
          <a:xfrm>
            <a:off x="2174875" y="2143125"/>
            <a:ext cx="584200" cy="428625"/>
          </a:xfrm>
          <a:custGeom>
            <a:avLst/>
            <a:gdLst/>
            <a:ahLst/>
            <a:cxnLst/>
            <a:rect l="l" t="t" r="r" b="b"/>
            <a:pathLst>
              <a:path w="1752600" h="1285875">
                <a:moveTo>
                  <a:pt x="0" y="0"/>
                </a:moveTo>
                <a:lnTo>
                  <a:pt x="1752600" y="0"/>
                </a:lnTo>
                <a:lnTo>
                  <a:pt x="1752600" y="1285875"/>
                </a:lnTo>
                <a:lnTo>
                  <a:pt x="0" y="128587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41" name="Freeform 7"/>
          <p:cNvSpPr/>
          <p:nvPr/>
        </p:nvSpPr>
        <p:spPr>
          <a:xfrm>
            <a:off x="2609850" y="1571625"/>
            <a:ext cx="2181225" cy="1857375"/>
          </a:xfrm>
          <a:custGeom>
            <a:avLst/>
            <a:gdLst/>
            <a:ahLst/>
            <a:cxnLst/>
            <a:rect l="l" t="t" r="r" b="b"/>
            <a:pathLst>
              <a:path w="6543675" h="5572125">
                <a:moveTo>
                  <a:pt x="0" y="0"/>
                </a:moveTo>
                <a:lnTo>
                  <a:pt x="6543675" y="0"/>
                </a:lnTo>
                <a:lnTo>
                  <a:pt x="6543675" y="5572125"/>
                </a:lnTo>
                <a:lnTo>
                  <a:pt x="0" y="557212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42" name="Freeform 8"/>
          <p:cNvSpPr/>
          <p:nvPr/>
        </p:nvSpPr>
        <p:spPr>
          <a:xfrm>
            <a:off x="2901950" y="3429000"/>
            <a:ext cx="584200" cy="428625"/>
          </a:xfrm>
          <a:custGeom>
            <a:avLst/>
            <a:gdLst/>
            <a:ahLst/>
            <a:cxnLst/>
            <a:rect l="l" t="t" r="r" b="b"/>
            <a:pathLst>
              <a:path w="1752600" h="1285875">
                <a:moveTo>
                  <a:pt x="0" y="0"/>
                </a:moveTo>
                <a:lnTo>
                  <a:pt x="1752600" y="0"/>
                </a:lnTo>
                <a:lnTo>
                  <a:pt x="1752600" y="1285875"/>
                </a:lnTo>
                <a:lnTo>
                  <a:pt x="0" y="128587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43" name="Freeform 9"/>
          <p:cNvSpPr/>
          <p:nvPr/>
        </p:nvSpPr>
        <p:spPr>
          <a:xfrm>
            <a:off x="4641850" y="2143125"/>
            <a:ext cx="584200" cy="428625"/>
          </a:xfrm>
          <a:custGeom>
            <a:avLst/>
            <a:gdLst/>
            <a:ahLst/>
            <a:cxnLst/>
            <a:rect l="l" t="t" r="r" b="b"/>
            <a:pathLst>
              <a:path w="1752600" h="1285875">
                <a:moveTo>
                  <a:pt x="0" y="0"/>
                </a:moveTo>
                <a:lnTo>
                  <a:pt x="1752600" y="0"/>
                </a:lnTo>
                <a:lnTo>
                  <a:pt x="1752600" y="1285875"/>
                </a:lnTo>
                <a:lnTo>
                  <a:pt x="0" y="128587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44" name="Freeform 10"/>
          <p:cNvSpPr/>
          <p:nvPr/>
        </p:nvSpPr>
        <p:spPr>
          <a:xfrm>
            <a:off x="5080000" y="1428750"/>
            <a:ext cx="2178050" cy="2000250"/>
          </a:xfrm>
          <a:custGeom>
            <a:avLst/>
            <a:gdLst/>
            <a:ahLst/>
            <a:cxnLst/>
            <a:rect l="l" t="t" r="r" b="b"/>
            <a:pathLst>
              <a:path w="6534150" h="6000750">
                <a:moveTo>
                  <a:pt x="0" y="0"/>
                </a:moveTo>
                <a:lnTo>
                  <a:pt x="6534150" y="0"/>
                </a:lnTo>
                <a:lnTo>
                  <a:pt x="6534150" y="6000750"/>
                </a:lnTo>
                <a:lnTo>
                  <a:pt x="0" y="600075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45" name="Freeform 11"/>
          <p:cNvSpPr/>
          <p:nvPr/>
        </p:nvSpPr>
        <p:spPr>
          <a:xfrm>
            <a:off x="5222875" y="3429000"/>
            <a:ext cx="584200" cy="428625"/>
          </a:xfrm>
          <a:custGeom>
            <a:avLst/>
            <a:gdLst/>
            <a:ahLst/>
            <a:cxnLst/>
            <a:rect l="l" t="t" r="r" b="b"/>
            <a:pathLst>
              <a:path w="1752600" h="1285875">
                <a:moveTo>
                  <a:pt x="0" y="0"/>
                </a:moveTo>
                <a:lnTo>
                  <a:pt x="1752600" y="0"/>
                </a:lnTo>
                <a:lnTo>
                  <a:pt x="1752600" y="1285875"/>
                </a:lnTo>
                <a:lnTo>
                  <a:pt x="0" y="1285875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46" name="Freeform 12"/>
          <p:cNvSpPr/>
          <p:nvPr/>
        </p:nvSpPr>
        <p:spPr>
          <a:xfrm>
            <a:off x="7112000" y="2143125"/>
            <a:ext cx="581025" cy="428625"/>
          </a:xfrm>
          <a:custGeom>
            <a:avLst/>
            <a:gdLst/>
            <a:ahLst/>
            <a:cxnLst/>
            <a:rect l="l" t="t" r="r" b="b"/>
            <a:pathLst>
              <a:path w="1743075" h="1285875">
                <a:moveTo>
                  <a:pt x="0" y="0"/>
                </a:moveTo>
                <a:lnTo>
                  <a:pt x="1743075" y="0"/>
                </a:lnTo>
                <a:lnTo>
                  <a:pt x="1743075" y="1285875"/>
                </a:lnTo>
                <a:lnTo>
                  <a:pt x="0" y="128587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47" name="Freeform 13"/>
          <p:cNvSpPr/>
          <p:nvPr/>
        </p:nvSpPr>
        <p:spPr>
          <a:xfrm>
            <a:off x="7112000" y="1428750"/>
            <a:ext cx="2324100" cy="2000250"/>
          </a:xfrm>
          <a:custGeom>
            <a:avLst/>
            <a:gdLst/>
            <a:ahLst/>
            <a:cxnLst/>
            <a:rect l="l" t="t" r="r" b="b"/>
            <a:pathLst>
              <a:path w="6972300" h="6000750">
                <a:moveTo>
                  <a:pt x="0" y="0"/>
                </a:moveTo>
                <a:lnTo>
                  <a:pt x="6972300" y="0"/>
                </a:lnTo>
                <a:lnTo>
                  <a:pt x="6972300" y="6000750"/>
                </a:lnTo>
                <a:lnTo>
                  <a:pt x="0" y="600075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48" name="Freeform 14"/>
          <p:cNvSpPr/>
          <p:nvPr/>
        </p:nvSpPr>
        <p:spPr>
          <a:xfrm>
            <a:off x="7546975" y="3429000"/>
            <a:ext cx="727075" cy="428625"/>
          </a:xfrm>
          <a:custGeom>
            <a:avLst/>
            <a:gdLst/>
            <a:ahLst/>
            <a:cxnLst/>
            <a:rect l="l" t="t" r="r" b="b"/>
            <a:pathLst>
              <a:path w="2181225" h="1285875">
                <a:moveTo>
                  <a:pt x="0" y="0"/>
                </a:moveTo>
                <a:lnTo>
                  <a:pt x="2181225" y="0"/>
                </a:lnTo>
                <a:lnTo>
                  <a:pt x="2181225" y="1285875"/>
                </a:lnTo>
                <a:lnTo>
                  <a:pt x="0" y="1285875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</p:sp>
      <p:sp>
        <p:nvSpPr>
          <p:cNvPr id="49" name="Freeform 15"/>
          <p:cNvSpPr/>
          <p:nvPr/>
        </p:nvSpPr>
        <p:spPr>
          <a:xfrm>
            <a:off x="9286875" y="2143125"/>
            <a:ext cx="584200" cy="428625"/>
          </a:xfrm>
          <a:custGeom>
            <a:avLst/>
            <a:gdLst/>
            <a:ahLst/>
            <a:cxnLst/>
            <a:rect l="l" t="t" r="r" b="b"/>
            <a:pathLst>
              <a:path w="1752600" h="1285875">
                <a:moveTo>
                  <a:pt x="0" y="0"/>
                </a:moveTo>
                <a:lnTo>
                  <a:pt x="1752600" y="0"/>
                </a:lnTo>
                <a:lnTo>
                  <a:pt x="1752600" y="1285875"/>
                </a:lnTo>
                <a:lnTo>
                  <a:pt x="0" y="1285875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</p:sp>
      <p:sp>
        <p:nvSpPr>
          <p:cNvPr id="50" name="Freeform 16"/>
          <p:cNvSpPr/>
          <p:nvPr/>
        </p:nvSpPr>
        <p:spPr>
          <a:xfrm>
            <a:off x="9286875" y="1143000"/>
            <a:ext cx="2762250" cy="2286000"/>
          </a:xfrm>
          <a:custGeom>
            <a:avLst/>
            <a:gdLst/>
            <a:ahLst/>
            <a:cxnLst/>
            <a:rect l="l" t="t" r="r" b="b"/>
            <a:pathLst>
              <a:path w="8286750" h="6858000">
                <a:moveTo>
                  <a:pt x="0" y="0"/>
                </a:moveTo>
                <a:lnTo>
                  <a:pt x="8286750" y="0"/>
                </a:lnTo>
                <a:lnTo>
                  <a:pt x="828675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</p:sp>
      <p:sp>
        <p:nvSpPr>
          <p:cNvPr id="51" name="Freeform 17"/>
          <p:cNvSpPr/>
          <p:nvPr/>
        </p:nvSpPr>
        <p:spPr>
          <a:xfrm>
            <a:off x="9867900" y="3429000"/>
            <a:ext cx="730250" cy="428625"/>
          </a:xfrm>
          <a:custGeom>
            <a:avLst/>
            <a:gdLst/>
            <a:ahLst/>
            <a:cxnLst/>
            <a:rect l="l" t="t" r="r" b="b"/>
            <a:pathLst>
              <a:path w="2190750" h="1285875">
                <a:moveTo>
                  <a:pt x="0" y="0"/>
                </a:moveTo>
                <a:lnTo>
                  <a:pt x="2190750" y="0"/>
                </a:lnTo>
                <a:lnTo>
                  <a:pt x="2190750" y="1285875"/>
                </a:lnTo>
                <a:lnTo>
                  <a:pt x="0" y="1285875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</p:sp>
      <p:sp>
        <p:nvSpPr>
          <p:cNvPr id="52" name="Freeform 18"/>
          <p:cNvSpPr/>
          <p:nvPr/>
        </p:nvSpPr>
        <p:spPr>
          <a:xfrm>
            <a:off x="288925" y="4714875"/>
            <a:ext cx="3921125" cy="1285875"/>
          </a:xfrm>
          <a:custGeom>
            <a:avLst/>
            <a:gdLst/>
            <a:ahLst/>
            <a:cxnLst/>
            <a:rect l="l" t="t" r="r" b="b"/>
            <a:pathLst>
              <a:path w="11763375" h="3857625">
                <a:moveTo>
                  <a:pt x="0" y="0"/>
                </a:moveTo>
                <a:lnTo>
                  <a:pt x="11763375" y="0"/>
                </a:lnTo>
                <a:lnTo>
                  <a:pt x="11763375" y="3857625"/>
                </a:lnTo>
                <a:lnTo>
                  <a:pt x="0" y="3857625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/>
            </a:stretch>
          </a:blipFill>
        </p:spPr>
      </p:sp>
      <p:sp>
        <p:nvSpPr>
          <p:cNvPr id="53" name="Freeform 19"/>
          <p:cNvSpPr/>
          <p:nvPr/>
        </p:nvSpPr>
        <p:spPr>
          <a:xfrm>
            <a:off x="577850" y="4857750"/>
            <a:ext cx="876300" cy="857250"/>
          </a:xfrm>
          <a:custGeom>
            <a:avLst/>
            <a:gdLst/>
            <a:ahLst/>
            <a:cxnLst/>
            <a:rect l="l" t="t" r="r" b="b"/>
            <a:pathLst>
              <a:path w="2628900" h="2571750">
                <a:moveTo>
                  <a:pt x="0" y="0"/>
                </a:moveTo>
                <a:lnTo>
                  <a:pt x="2628900" y="0"/>
                </a:lnTo>
                <a:lnTo>
                  <a:pt x="2628900" y="2571750"/>
                </a:lnTo>
                <a:lnTo>
                  <a:pt x="0" y="2571750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/>
            </a:stretch>
          </a:blipFill>
        </p:spPr>
      </p:sp>
      <p:sp>
        <p:nvSpPr>
          <p:cNvPr id="54" name="Freeform 20"/>
          <p:cNvSpPr/>
          <p:nvPr/>
        </p:nvSpPr>
        <p:spPr>
          <a:xfrm>
            <a:off x="4206875" y="4714875"/>
            <a:ext cx="3778250" cy="1285875"/>
          </a:xfrm>
          <a:custGeom>
            <a:avLst/>
            <a:gdLst/>
            <a:ahLst/>
            <a:cxnLst/>
            <a:rect l="l" t="t" r="r" b="b"/>
            <a:pathLst>
              <a:path w="11334750" h="3857625">
                <a:moveTo>
                  <a:pt x="0" y="0"/>
                </a:moveTo>
                <a:lnTo>
                  <a:pt x="11334750" y="0"/>
                </a:lnTo>
                <a:lnTo>
                  <a:pt x="11334750" y="3857625"/>
                </a:lnTo>
                <a:lnTo>
                  <a:pt x="0" y="3857625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/>
            </a:stretch>
          </a:blipFill>
        </p:spPr>
      </p:sp>
      <p:sp>
        <p:nvSpPr>
          <p:cNvPr id="55" name="Freeform 21"/>
          <p:cNvSpPr/>
          <p:nvPr/>
        </p:nvSpPr>
        <p:spPr>
          <a:xfrm>
            <a:off x="4498975" y="4857750"/>
            <a:ext cx="873125" cy="857250"/>
          </a:xfrm>
          <a:custGeom>
            <a:avLst/>
            <a:gdLst/>
            <a:ahLst/>
            <a:cxnLst/>
            <a:rect l="l" t="t" r="r" b="b"/>
            <a:pathLst>
              <a:path w="2619375" h="2571750">
                <a:moveTo>
                  <a:pt x="0" y="0"/>
                </a:moveTo>
                <a:lnTo>
                  <a:pt x="2619375" y="0"/>
                </a:lnTo>
                <a:lnTo>
                  <a:pt x="2619375" y="2571750"/>
                </a:lnTo>
                <a:lnTo>
                  <a:pt x="0" y="2571750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/>
            </a:stretch>
          </a:blipFill>
        </p:spPr>
      </p:sp>
      <p:sp>
        <p:nvSpPr>
          <p:cNvPr id="56" name="Freeform 22"/>
          <p:cNvSpPr/>
          <p:nvPr/>
        </p:nvSpPr>
        <p:spPr>
          <a:xfrm>
            <a:off x="7981950" y="4714875"/>
            <a:ext cx="3921125" cy="1285875"/>
          </a:xfrm>
          <a:custGeom>
            <a:avLst/>
            <a:gdLst/>
            <a:ahLst/>
            <a:cxnLst/>
            <a:rect l="l" t="t" r="r" b="b"/>
            <a:pathLst>
              <a:path w="11763375" h="3857625">
                <a:moveTo>
                  <a:pt x="0" y="0"/>
                </a:moveTo>
                <a:lnTo>
                  <a:pt x="11763375" y="0"/>
                </a:lnTo>
                <a:lnTo>
                  <a:pt x="11763375" y="3857625"/>
                </a:lnTo>
                <a:lnTo>
                  <a:pt x="0" y="3857625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/>
            </a:stretch>
          </a:blipFill>
        </p:spPr>
      </p:sp>
      <p:sp>
        <p:nvSpPr>
          <p:cNvPr id="57" name="Freeform 23"/>
          <p:cNvSpPr/>
          <p:nvPr/>
        </p:nvSpPr>
        <p:spPr>
          <a:xfrm>
            <a:off x="8270875" y="4857750"/>
            <a:ext cx="873125" cy="857250"/>
          </a:xfrm>
          <a:custGeom>
            <a:avLst/>
            <a:gdLst/>
            <a:ahLst/>
            <a:cxnLst/>
            <a:rect l="l" t="t" r="r" b="b"/>
            <a:pathLst>
              <a:path w="2619375" h="2571750">
                <a:moveTo>
                  <a:pt x="0" y="0"/>
                </a:moveTo>
                <a:lnTo>
                  <a:pt x="2619375" y="0"/>
                </a:lnTo>
                <a:lnTo>
                  <a:pt x="2619375" y="2571750"/>
                </a:lnTo>
                <a:lnTo>
                  <a:pt x="0" y="2571750"/>
                </a:lnTo>
                <a:lnTo>
                  <a:pt x="0" y="0"/>
                </a:lnTo>
                <a:close/>
              </a:path>
            </a:pathLst>
          </a:custGeom>
          <a:blipFill>
            <a:blip r:embed="rId24"/>
            <a:stretch>
              <a:fillRect/>
            </a:stretch>
          </a:blipFill>
        </p:spPr>
      </p:sp>
      <p:sp>
        <p:nvSpPr>
          <p:cNvPr id="3" name="TextBox 2"/>
          <p:cNvSpPr txBox="1"/>
          <p:nvPr/>
        </p:nvSpPr>
        <p:spPr>
          <a:xfrm>
            <a:off x="400050" y="114300"/>
            <a:ext cx="5391150" cy="88582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5233" b="1" i="0">
                <a:solidFill>
                  <a:srgbClr val="071F49"/>
                </a:solidFill>
                <a:latin typeface="微软雅黑"/>
                <a:ea typeface="微软雅黑"/>
                <a:cs typeface="微软雅黑"/>
              </a:rPr>
              <a:t>产品项目交付路径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2925" y="1019175"/>
            <a:ext cx="3543300" cy="23812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33" b="0" i="0">
                <a:solidFill>
                  <a:srgbClr val="616774"/>
                </a:solidFill>
                <a:latin typeface="微软雅黑"/>
                <a:ea typeface="微软雅黑"/>
                <a:cs typeface="微软雅黑"/>
              </a:rPr>
              <a:t>从需求到价值,让好的产品真正落地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4425" y="3990975"/>
            <a:ext cx="942975" cy="42862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495665"/>
                </a:solidFill>
                <a:latin typeface="微软雅黑"/>
                <a:ea typeface="微软雅黑"/>
                <a:cs typeface="微软雅黑"/>
              </a:rPr>
              <a:t>深入业务场景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525D6C"/>
                </a:solidFill>
                <a:latin typeface="微软雅黑"/>
                <a:ea typeface="微软雅黑"/>
                <a:cs typeface="微软雅黑"/>
              </a:rPr>
              <a:t>挖掘真实问题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495675" y="3990975"/>
            <a:ext cx="962025" cy="42862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465364"/>
                </a:solidFill>
                <a:latin typeface="微软雅黑"/>
                <a:ea typeface="微软雅黑"/>
                <a:cs typeface="微软雅黑"/>
              </a:rPr>
              <a:t>梳理核心目标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4B5568"/>
                </a:solidFill>
                <a:latin typeface="微软雅黑"/>
                <a:ea typeface="微软雅黑"/>
                <a:cs typeface="微软雅黑"/>
              </a:rPr>
              <a:t>设计整体方案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05500" y="3990975"/>
            <a:ext cx="971550" cy="41910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475165"/>
                </a:solidFill>
                <a:latin typeface="微软雅黑"/>
                <a:ea typeface="微软雅黑"/>
                <a:cs typeface="微软雅黑"/>
              </a:rPr>
              <a:t>快速构建原型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515969"/>
                </a:solidFill>
                <a:latin typeface="微软雅黑"/>
                <a:ea typeface="微软雅黑"/>
                <a:cs typeface="微软雅黑"/>
              </a:rPr>
              <a:t>验证关键逻辑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48650" y="3590925"/>
            <a:ext cx="971550" cy="2571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33" b="1" i="0">
                <a:solidFill>
                  <a:srgbClr val="051A45"/>
                </a:solidFill>
                <a:latin typeface="微软雅黑"/>
                <a:ea typeface="微软雅黑"/>
                <a:cs typeface="微软雅黑"/>
              </a:rPr>
              <a:t>验证体验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39125" y="4000500"/>
            <a:ext cx="1114425" cy="41910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4B5468"/>
                </a:solidFill>
                <a:latin typeface="微软雅黑"/>
                <a:ea typeface="微软雅黑"/>
                <a:cs typeface="微软雅黑"/>
              </a:rPr>
              <a:t>多维度测试验证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4B5668"/>
                </a:solidFill>
                <a:latin typeface="微软雅黑"/>
                <a:ea typeface="微软雅黑"/>
                <a:cs typeface="微软雅黑"/>
              </a:rPr>
              <a:t>收集用户反馈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72750" y="3990975"/>
            <a:ext cx="1114425" cy="41910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4C5768"/>
                </a:solidFill>
                <a:latin typeface="微软雅黑"/>
                <a:ea typeface="微软雅黑"/>
                <a:cs typeface="微软雅黑"/>
              </a:rPr>
              <a:t>高质</a:t>
            </a:r>
            <a:r>
              <a:rPr sz="1200" b="1" i="0">
                <a:solidFill>
                  <a:srgbClr val="6D7582"/>
                </a:solidFill>
                <a:latin typeface="微软雅黑"/>
                <a:ea typeface="微软雅黑"/>
                <a:cs typeface="微软雅黑"/>
              </a:rPr>
              <a:t>量</a:t>
            </a:r>
            <a:r>
              <a:rPr sz="1200" b="1" i="0">
                <a:solidFill>
                  <a:srgbClr val="4C5768"/>
                </a:solidFill>
                <a:latin typeface="微软雅黑"/>
                <a:ea typeface="微软雅黑"/>
                <a:cs typeface="微软雅黑"/>
              </a:rPr>
              <a:t>交付上线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4B576B"/>
                </a:solidFill>
                <a:latin typeface="微软雅黑"/>
                <a:ea typeface="微软雅黑"/>
                <a:cs typeface="微软雅黑"/>
              </a:rPr>
              <a:t>持续运营支持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38300" y="5095875"/>
            <a:ext cx="2209800" cy="5238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33" b="1" i="0">
                <a:solidFill>
                  <a:srgbClr val="051B47"/>
                </a:solidFill>
                <a:latin typeface="微软雅黑"/>
                <a:ea typeface="微软雅黑"/>
                <a:cs typeface="微软雅黑"/>
              </a:rPr>
              <a:t>目标清晰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66" b="1" i="0">
                <a:solidFill>
                  <a:srgbClr val="545F74"/>
                </a:solidFill>
                <a:latin typeface="微软雅黑"/>
                <a:ea typeface="微软雅黑"/>
                <a:cs typeface="微软雅黑"/>
              </a:rPr>
              <a:t>聚焦业务价值,始终围绕目标前进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514975" y="5095875"/>
            <a:ext cx="1924050" cy="51435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33" b="1" i="0">
                <a:solidFill>
                  <a:srgbClr val="041D48"/>
                </a:solidFill>
                <a:latin typeface="微软雅黑"/>
                <a:ea typeface="微软雅黑"/>
                <a:cs typeface="微软雅黑"/>
              </a:rPr>
              <a:t>节点可见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66" b="1" i="0">
                <a:solidFill>
                  <a:srgbClr val="566174"/>
                </a:solidFill>
                <a:latin typeface="微软雅黑"/>
                <a:ea typeface="微软雅黑"/>
                <a:cs typeface="微软雅黑"/>
              </a:rPr>
              <a:t>关键里程碑透明,进展可追踪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220200" y="5105400"/>
            <a:ext cx="2066925" cy="5238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33" b="1" i="0">
                <a:solidFill>
                  <a:srgbClr val="051B45"/>
                </a:solidFill>
                <a:latin typeface="微软雅黑"/>
                <a:ea typeface="微软雅黑"/>
                <a:cs typeface="微软雅黑"/>
              </a:rPr>
              <a:t>反馈闭环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556175"/>
                </a:solidFill>
                <a:latin typeface="微软雅黑"/>
                <a:ea typeface="微软雅黑"/>
                <a:cs typeface="微软雅黑"/>
              </a:rPr>
              <a:t>持续收集、快速响应、不断优化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458575" y="838200"/>
            <a:ext cx="466725" cy="4095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94" b="0" i="0">
                <a:solidFill>
                  <a:srgbClr val="BEBFBF"/>
                </a:solidFill>
                <a:latin typeface="微软雅黑"/>
                <a:ea typeface="微软雅黑"/>
                <a:cs typeface="微软雅黑"/>
              </a:rPr>
              <a:t>IDEA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94" b="0" i="0">
                <a:solidFill>
                  <a:srgbClr val="BCBDBF"/>
                </a:solidFill>
                <a:latin typeface="微软雅黑"/>
                <a:ea typeface="微软雅黑"/>
                <a:cs typeface="微软雅黑"/>
              </a:rPr>
              <a:t>TO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94" b="0" i="0">
                <a:solidFill>
                  <a:srgbClr val="BDBDBE"/>
                </a:solidFill>
                <a:latin typeface="微软雅黑"/>
                <a:ea typeface="微软雅黑"/>
                <a:cs typeface="微软雅黑"/>
              </a:rPr>
              <a:t>IMPACT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66750" y="3600450"/>
            <a:ext cx="276225" cy="23812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66" b="0" i="0">
                <a:solidFill>
                  <a:srgbClr val="FBFAFA"/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62050" y="3590925"/>
            <a:ext cx="962025" cy="2571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33" b="1" i="0">
                <a:solidFill>
                  <a:srgbClr val="051B46"/>
                </a:solidFill>
                <a:latin typeface="微软雅黑"/>
                <a:ea typeface="微软雅黑"/>
                <a:cs typeface="微软雅黑"/>
              </a:rPr>
              <a:t>发现需求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038475" y="3600450"/>
            <a:ext cx="304800" cy="22860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966" b="0" i="0">
                <a:solidFill>
                  <a:srgbClr val="FEFCFB"/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552825" y="3581400"/>
            <a:ext cx="971550" cy="26670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66" b="1" i="0">
                <a:solidFill>
                  <a:srgbClr val="051D47"/>
                </a:solidFill>
                <a:latin typeface="微软雅黑"/>
                <a:ea typeface="微软雅黑"/>
                <a:cs typeface="微软雅黑"/>
              </a:rPr>
              <a:t>定义方案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391150" y="3600450"/>
            <a:ext cx="304800" cy="22860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966" b="0" i="0">
                <a:solidFill>
                  <a:srgbClr val="F9FAFA"/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905500" y="3590925"/>
            <a:ext cx="971550" cy="2571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33" b="1" i="0">
                <a:solidFill>
                  <a:srgbClr val="041B48"/>
                </a:solidFill>
                <a:latin typeface="微软雅黑"/>
                <a:ea typeface="微软雅黑"/>
                <a:cs typeface="微软雅黑"/>
              </a:rPr>
              <a:t>制作原型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734300" y="3600450"/>
            <a:ext cx="304800" cy="2190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i="0">
                <a:solidFill>
                  <a:srgbClr val="FDFCFA"/>
                </a:solidFill>
                <a:latin typeface="微软雅黑"/>
                <a:ea typeface="微软雅黑"/>
                <a:cs typeface="微软雅黑"/>
              </a:rPr>
              <a:t>04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086975" y="3600450"/>
            <a:ext cx="295275" cy="22860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933" b="1" i="0">
                <a:solidFill>
                  <a:srgbClr val="F9F9FA"/>
                </a:solidFill>
                <a:latin typeface="微软雅黑"/>
                <a:ea typeface="微软雅黑"/>
                <a:cs typeface="微软雅黑"/>
              </a:rPr>
              <a:t>05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610850" y="3590925"/>
            <a:ext cx="971550" cy="2571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33" b="1" i="0">
                <a:solidFill>
                  <a:srgbClr val="051C49"/>
                </a:solidFill>
                <a:latin typeface="微软雅黑"/>
                <a:ea typeface="微软雅黑"/>
                <a:cs typeface="微软雅黑"/>
              </a:rPr>
              <a:t>正式交付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48075" y="4953000"/>
            <a:ext cx="295275" cy="2571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933" b="0" i="0">
                <a:solidFill>
                  <a:srgbClr val="C7D4DF"/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362825" y="4953000"/>
            <a:ext cx="342900" cy="26670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0" i="0">
                <a:solidFill>
                  <a:srgbClr val="C5D3DD"/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296650" y="4953000"/>
            <a:ext cx="342900" cy="26670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66" b="0" i="0">
                <a:solidFill>
                  <a:srgbClr val="C6D3DE"/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467850" y="161925"/>
            <a:ext cx="2162175" cy="45720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i="1">
                <a:solidFill>
                  <a:srgbClr val="2D3751"/>
                </a:solidFill>
                <a:latin typeface="微软雅黑"/>
                <a:ea typeface="微软雅黑"/>
                <a:cs typeface="微软雅黑"/>
              </a:rPr>
              <a:t>专业·协同·创造更大价值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638300" y="2505075"/>
            <a:ext cx="409575" cy="55245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1B1A15"/>
                </a:solidFill>
                <a:latin typeface="微软雅黑"/>
                <a:ea typeface="微软雅黑"/>
                <a:cs typeface="微软雅黑"/>
              </a:rPr>
              <a:t>用户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21211E"/>
                </a:solidFill>
                <a:latin typeface="微软雅黑"/>
                <a:ea typeface="微软雅黑"/>
                <a:cs typeface="微软雅黑"/>
              </a:rPr>
              <a:t>业务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21211D"/>
                </a:solidFill>
                <a:latin typeface="微软雅黑"/>
                <a:ea typeface="微软雅黑"/>
                <a:cs typeface="微软雅黑"/>
              </a:rPr>
              <a:t>场</a:t>
            </a:r>
            <a:r>
              <a:rPr sz="1200" b="1" i="0">
                <a:solidFill>
                  <a:srgbClr val="373630"/>
                </a:solidFill>
                <a:latin typeface="微软雅黑"/>
                <a:ea typeface="微软雅黑"/>
                <a:cs typeface="微软雅黑"/>
              </a:rPr>
              <a:t>景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19850" y="2438400"/>
            <a:ext cx="666750" cy="57150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1">
                <a:solidFill>
                  <a:srgbClr val="ECEEF0"/>
                </a:solidFill>
                <a:latin typeface="微软雅黑"/>
                <a:ea typeface="微软雅黑"/>
                <a:cs typeface="微软雅黑"/>
              </a:rPr>
              <a:t>快速迭代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1">
                <a:solidFill>
                  <a:srgbClr val="EBECEF"/>
                </a:solidFill>
                <a:latin typeface="微软雅黑"/>
                <a:ea typeface="微软雅黑"/>
                <a:cs typeface="微软雅黑"/>
              </a:rPr>
              <a:t>持续优化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248650" y="1819275"/>
            <a:ext cx="600075" cy="20002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2C344D"/>
                </a:solidFill>
                <a:latin typeface="微软雅黑"/>
                <a:ea typeface="微软雅黑"/>
                <a:cs typeface="微软雅黑"/>
              </a:rPr>
              <a:t>功能</a:t>
            </a:r>
            <a:r>
              <a:rPr sz="1100" b="1" i="0">
                <a:solidFill>
                  <a:srgbClr val="444B5F"/>
                </a:solidFill>
                <a:latin typeface="微软雅黑"/>
                <a:ea typeface="微软雅黑"/>
                <a:cs typeface="微软雅黑"/>
              </a:rPr>
              <a:t>测</a:t>
            </a:r>
            <a:r>
              <a:rPr sz="1100" b="1" i="0">
                <a:solidFill>
                  <a:srgbClr val="2C344D"/>
                </a:solidFill>
                <a:latin typeface="微软雅黑"/>
                <a:ea typeface="微软雅黑"/>
                <a:cs typeface="微软雅黑"/>
              </a:rPr>
              <a:t>试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286750" y="2257425"/>
            <a:ext cx="600075" cy="2190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2A324B"/>
                </a:solidFill>
                <a:latin typeface="微软雅黑"/>
                <a:ea typeface="微软雅黑"/>
                <a:cs typeface="微软雅黑"/>
              </a:rPr>
              <a:t>体验评估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315325" y="2705100"/>
            <a:ext cx="609600" cy="22860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66" b="0" i="0">
                <a:solidFill>
                  <a:srgbClr val="252D4B"/>
                </a:solidFill>
                <a:latin typeface="微软雅黑"/>
                <a:ea typeface="微软雅黑"/>
                <a:cs typeface="微软雅黑"/>
              </a:rPr>
              <a:t>用户反馈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1087100" y="2257425"/>
            <a:ext cx="819150" cy="54292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1">
                <a:solidFill>
                  <a:srgbClr val="E5E7EA"/>
                </a:solidFill>
                <a:latin typeface="微软雅黑"/>
                <a:ea typeface="微软雅黑"/>
                <a:cs typeface="微软雅黑"/>
              </a:rPr>
              <a:t>上线不是终点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66" b="0" i="1">
                <a:solidFill>
                  <a:srgbClr val="E5E7EB"/>
                </a:solidFill>
                <a:latin typeface="微软雅黑"/>
                <a:ea typeface="微软雅黑"/>
                <a:cs typeface="微软雅黑"/>
              </a:rPr>
              <a:t>而是新起点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04825" y="6429375"/>
            <a:ext cx="1962150" cy="1428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5B6273"/>
                </a:solidFill>
                <a:latin typeface="微软雅黑"/>
                <a:ea typeface="微软雅黑"/>
                <a:cs typeface="微软雅黑"/>
              </a:rPr>
              <a:t>用专业的方法</a:t>
            </a:r>
            <a:r>
              <a:rPr sz="900" b="1" i="0">
                <a:solidFill>
                  <a:srgbClr val="E3DAD5"/>
                </a:solidFill>
                <a:latin typeface="微软雅黑"/>
                <a:ea typeface="微软雅黑"/>
                <a:cs typeface="微软雅黑"/>
              </a:rPr>
              <a:t>,</a:t>
            </a:r>
            <a:r>
              <a:rPr sz="900" b="1" i="0">
                <a:solidFill>
                  <a:srgbClr val="5B6273"/>
                </a:solidFill>
                <a:latin typeface="微软雅黑"/>
                <a:ea typeface="微软雅黑"/>
                <a:cs typeface="微软雅黑"/>
              </a:rPr>
              <a:t>解决真实的问题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886825" y="6419850"/>
            <a:ext cx="2828925" cy="16192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66" b="0" i="0">
                <a:solidFill>
                  <a:srgbClr val="787B83"/>
                </a:solidFill>
                <a:latin typeface="微软雅黑"/>
                <a:ea typeface="微软雅黑"/>
                <a:cs typeface="微软雅黑"/>
              </a:rPr>
              <a:t>更好的产品</a:t>
            </a:r>
            <a:r>
              <a:rPr sz="1066" b="0" i="0">
                <a:solidFill>
                  <a:srgbClr val="939295"/>
                </a:solidFill>
                <a:latin typeface="微软雅黑"/>
                <a:ea typeface="微软雅黑"/>
                <a:cs typeface="微软雅黑"/>
              </a:rPr>
              <a:t>| </a:t>
            </a:r>
            <a:r>
              <a:rPr sz="1066" b="0" i="0">
                <a:solidFill>
                  <a:srgbClr val="787B83"/>
                </a:solidFill>
                <a:latin typeface="微软雅黑"/>
                <a:ea typeface="微软雅黑"/>
                <a:cs typeface="微软雅黑"/>
              </a:rPr>
              <a:t>更</a:t>
            </a:r>
            <a:r>
              <a:rPr sz="1066" b="0" i="0">
                <a:solidFill>
                  <a:srgbClr val="939295"/>
                </a:solidFill>
                <a:latin typeface="微软雅黑"/>
                <a:ea typeface="微软雅黑"/>
                <a:cs typeface="微软雅黑"/>
              </a:rPr>
              <a:t>高</a:t>
            </a:r>
            <a:r>
              <a:rPr sz="1066" b="0" i="0">
                <a:solidFill>
                  <a:srgbClr val="787B83"/>
                </a:solidFill>
                <a:latin typeface="微软雅黑"/>
                <a:ea typeface="微软雅黑"/>
                <a:cs typeface="微软雅黑"/>
              </a:rPr>
              <a:t>的效率</a:t>
            </a:r>
            <a:r>
              <a:rPr sz="1066" b="0" i="0">
                <a:solidFill>
                  <a:srgbClr val="939295"/>
                </a:solidFill>
                <a:latin typeface="微软雅黑"/>
                <a:ea typeface="微软雅黑"/>
                <a:cs typeface="微软雅黑"/>
              </a:rPr>
              <a:t>| </a:t>
            </a:r>
            <a:r>
              <a:rPr sz="1066" b="0" i="0">
                <a:solidFill>
                  <a:srgbClr val="787B83"/>
                </a:solidFill>
                <a:latin typeface="微软雅黑"/>
                <a:ea typeface="微软雅黑"/>
                <a:cs typeface="微软雅黑"/>
              </a:rPr>
              <a:t>更大的价值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36576000" h="20574000">
                <a:moveTo>
                  <a:pt x="0" y="0"/>
                </a:moveTo>
                <a:lnTo>
                  <a:pt x="36576000" y="0"/>
                </a:lnTo>
                <a:lnTo>
                  <a:pt x="36576000" y="20574000"/>
                </a:lnTo>
                <a:lnTo>
                  <a:pt x="0" y="20574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7" name="Freeform 3"/>
          <p:cNvSpPr/>
          <p:nvPr/>
        </p:nvSpPr>
        <p:spPr>
          <a:xfrm>
            <a:off x="0" y="4000500"/>
            <a:ext cx="12192000" cy="2857500"/>
          </a:xfrm>
          <a:custGeom>
            <a:avLst/>
            <a:gdLst/>
            <a:ahLst/>
            <a:cxnLst/>
            <a:rect l="l" t="t" r="r" b="b"/>
            <a:pathLst>
              <a:path w="36576000" h="8572500">
                <a:moveTo>
                  <a:pt x="0" y="0"/>
                </a:moveTo>
                <a:lnTo>
                  <a:pt x="36576000" y="0"/>
                </a:lnTo>
                <a:lnTo>
                  <a:pt x="36576000" y="8572500"/>
                </a:lnTo>
                <a:lnTo>
                  <a:pt x="0" y="85725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39" name="Freeform 5"/>
          <p:cNvSpPr/>
          <p:nvPr/>
        </p:nvSpPr>
        <p:spPr>
          <a:xfrm>
            <a:off x="434975" y="3429000"/>
            <a:ext cx="727075" cy="428625"/>
          </a:xfrm>
          <a:custGeom>
            <a:avLst/>
            <a:gdLst/>
            <a:ahLst/>
            <a:cxnLst/>
            <a:rect l="l" t="t" r="r" b="b"/>
            <a:pathLst>
              <a:path w="2181225" h="1285875">
                <a:moveTo>
                  <a:pt x="0" y="0"/>
                </a:moveTo>
                <a:lnTo>
                  <a:pt x="2181225" y="0"/>
                </a:lnTo>
                <a:lnTo>
                  <a:pt x="2181225" y="1285875"/>
                </a:lnTo>
                <a:lnTo>
                  <a:pt x="0" y="12858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40" name="Freeform 6"/>
          <p:cNvSpPr/>
          <p:nvPr/>
        </p:nvSpPr>
        <p:spPr>
          <a:xfrm>
            <a:off x="2174875" y="2143125"/>
            <a:ext cx="584200" cy="428625"/>
          </a:xfrm>
          <a:custGeom>
            <a:avLst/>
            <a:gdLst/>
            <a:ahLst/>
            <a:cxnLst/>
            <a:rect l="l" t="t" r="r" b="b"/>
            <a:pathLst>
              <a:path w="1752600" h="1285875">
                <a:moveTo>
                  <a:pt x="0" y="0"/>
                </a:moveTo>
                <a:lnTo>
                  <a:pt x="1752600" y="0"/>
                </a:lnTo>
                <a:lnTo>
                  <a:pt x="1752600" y="1285875"/>
                </a:lnTo>
                <a:lnTo>
                  <a:pt x="0" y="128587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42" name="Freeform 8"/>
          <p:cNvSpPr/>
          <p:nvPr/>
        </p:nvSpPr>
        <p:spPr>
          <a:xfrm>
            <a:off x="2901950" y="3429000"/>
            <a:ext cx="584200" cy="428625"/>
          </a:xfrm>
          <a:custGeom>
            <a:avLst/>
            <a:gdLst/>
            <a:ahLst/>
            <a:cxnLst/>
            <a:rect l="l" t="t" r="r" b="b"/>
            <a:pathLst>
              <a:path w="1752600" h="1285875">
                <a:moveTo>
                  <a:pt x="0" y="0"/>
                </a:moveTo>
                <a:lnTo>
                  <a:pt x="1752600" y="0"/>
                </a:lnTo>
                <a:lnTo>
                  <a:pt x="1752600" y="1285875"/>
                </a:lnTo>
                <a:lnTo>
                  <a:pt x="0" y="128587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43" name="Freeform 9"/>
          <p:cNvSpPr/>
          <p:nvPr/>
        </p:nvSpPr>
        <p:spPr>
          <a:xfrm>
            <a:off x="4641850" y="2143125"/>
            <a:ext cx="584200" cy="428625"/>
          </a:xfrm>
          <a:custGeom>
            <a:avLst/>
            <a:gdLst/>
            <a:ahLst/>
            <a:cxnLst/>
            <a:rect l="l" t="t" r="r" b="b"/>
            <a:pathLst>
              <a:path w="1752600" h="1285875">
                <a:moveTo>
                  <a:pt x="0" y="0"/>
                </a:moveTo>
                <a:lnTo>
                  <a:pt x="1752600" y="0"/>
                </a:lnTo>
                <a:lnTo>
                  <a:pt x="1752600" y="1285875"/>
                </a:lnTo>
                <a:lnTo>
                  <a:pt x="0" y="128587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45" name="Freeform 11"/>
          <p:cNvSpPr/>
          <p:nvPr/>
        </p:nvSpPr>
        <p:spPr>
          <a:xfrm>
            <a:off x="5222875" y="3429000"/>
            <a:ext cx="584200" cy="428625"/>
          </a:xfrm>
          <a:custGeom>
            <a:avLst/>
            <a:gdLst/>
            <a:ahLst/>
            <a:cxnLst/>
            <a:rect l="l" t="t" r="r" b="b"/>
            <a:pathLst>
              <a:path w="1752600" h="1285875">
                <a:moveTo>
                  <a:pt x="0" y="0"/>
                </a:moveTo>
                <a:lnTo>
                  <a:pt x="1752600" y="0"/>
                </a:lnTo>
                <a:lnTo>
                  <a:pt x="1752600" y="1285875"/>
                </a:lnTo>
                <a:lnTo>
                  <a:pt x="0" y="128587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46" name="Freeform 12"/>
          <p:cNvSpPr/>
          <p:nvPr/>
        </p:nvSpPr>
        <p:spPr>
          <a:xfrm>
            <a:off x="7112000" y="2143125"/>
            <a:ext cx="581025" cy="428625"/>
          </a:xfrm>
          <a:custGeom>
            <a:avLst/>
            <a:gdLst/>
            <a:ahLst/>
            <a:cxnLst/>
            <a:rect l="l" t="t" r="r" b="b"/>
            <a:pathLst>
              <a:path w="1743075" h="1285875">
                <a:moveTo>
                  <a:pt x="0" y="0"/>
                </a:moveTo>
                <a:lnTo>
                  <a:pt x="1743075" y="0"/>
                </a:lnTo>
                <a:lnTo>
                  <a:pt x="1743075" y="1285875"/>
                </a:lnTo>
                <a:lnTo>
                  <a:pt x="0" y="128587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48" name="Freeform 14"/>
          <p:cNvSpPr/>
          <p:nvPr/>
        </p:nvSpPr>
        <p:spPr>
          <a:xfrm>
            <a:off x="7546975" y="3429000"/>
            <a:ext cx="727075" cy="428625"/>
          </a:xfrm>
          <a:custGeom>
            <a:avLst/>
            <a:gdLst/>
            <a:ahLst/>
            <a:cxnLst/>
            <a:rect l="l" t="t" r="r" b="b"/>
            <a:pathLst>
              <a:path w="2181225" h="1285875">
                <a:moveTo>
                  <a:pt x="0" y="0"/>
                </a:moveTo>
                <a:lnTo>
                  <a:pt x="2181225" y="0"/>
                </a:lnTo>
                <a:lnTo>
                  <a:pt x="2181225" y="1285875"/>
                </a:lnTo>
                <a:lnTo>
                  <a:pt x="0" y="128587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49" name="Freeform 15"/>
          <p:cNvSpPr/>
          <p:nvPr/>
        </p:nvSpPr>
        <p:spPr>
          <a:xfrm>
            <a:off x="9286875" y="2143125"/>
            <a:ext cx="584200" cy="428625"/>
          </a:xfrm>
          <a:custGeom>
            <a:avLst/>
            <a:gdLst/>
            <a:ahLst/>
            <a:cxnLst/>
            <a:rect l="l" t="t" r="r" b="b"/>
            <a:pathLst>
              <a:path w="1752600" h="1285875">
                <a:moveTo>
                  <a:pt x="0" y="0"/>
                </a:moveTo>
                <a:lnTo>
                  <a:pt x="1752600" y="0"/>
                </a:lnTo>
                <a:lnTo>
                  <a:pt x="1752600" y="1285875"/>
                </a:lnTo>
                <a:lnTo>
                  <a:pt x="0" y="1285875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50" name="Freeform 16"/>
          <p:cNvSpPr/>
          <p:nvPr/>
        </p:nvSpPr>
        <p:spPr>
          <a:xfrm>
            <a:off x="9286875" y="1143000"/>
            <a:ext cx="2762250" cy="2286000"/>
          </a:xfrm>
          <a:custGeom>
            <a:avLst/>
            <a:gdLst/>
            <a:ahLst/>
            <a:cxnLst/>
            <a:rect l="l" t="t" r="r" b="b"/>
            <a:pathLst>
              <a:path w="8286750" h="6858000">
                <a:moveTo>
                  <a:pt x="0" y="0"/>
                </a:moveTo>
                <a:lnTo>
                  <a:pt x="8286750" y="0"/>
                </a:lnTo>
                <a:lnTo>
                  <a:pt x="828675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51" name="Freeform 17"/>
          <p:cNvSpPr/>
          <p:nvPr/>
        </p:nvSpPr>
        <p:spPr>
          <a:xfrm>
            <a:off x="9867900" y="3429000"/>
            <a:ext cx="730250" cy="428625"/>
          </a:xfrm>
          <a:custGeom>
            <a:avLst/>
            <a:gdLst/>
            <a:ahLst/>
            <a:cxnLst/>
            <a:rect l="l" t="t" r="r" b="b"/>
            <a:pathLst>
              <a:path w="2190750" h="1285875">
                <a:moveTo>
                  <a:pt x="0" y="0"/>
                </a:moveTo>
                <a:lnTo>
                  <a:pt x="2190750" y="0"/>
                </a:lnTo>
                <a:lnTo>
                  <a:pt x="2190750" y="1285875"/>
                </a:lnTo>
                <a:lnTo>
                  <a:pt x="0" y="1285875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52" name="Freeform 18"/>
          <p:cNvSpPr/>
          <p:nvPr/>
        </p:nvSpPr>
        <p:spPr>
          <a:xfrm>
            <a:off x="288925" y="4714875"/>
            <a:ext cx="3921125" cy="1285875"/>
          </a:xfrm>
          <a:custGeom>
            <a:avLst/>
            <a:gdLst/>
            <a:ahLst/>
            <a:cxnLst/>
            <a:rect l="l" t="t" r="r" b="b"/>
            <a:pathLst>
              <a:path w="11763375" h="3857625">
                <a:moveTo>
                  <a:pt x="0" y="0"/>
                </a:moveTo>
                <a:lnTo>
                  <a:pt x="11763375" y="0"/>
                </a:lnTo>
                <a:lnTo>
                  <a:pt x="11763375" y="3857625"/>
                </a:lnTo>
                <a:lnTo>
                  <a:pt x="0" y="3857625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</p:sp>
      <p:sp>
        <p:nvSpPr>
          <p:cNvPr id="53" name="Freeform 19"/>
          <p:cNvSpPr/>
          <p:nvPr/>
        </p:nvSpPr>
        <p:spPr>
          <a:xfrm>
            <a:off x="577850" y="4857750"/>
            <a:ext cx="876300" cy="857250"/>
          </a:xfrm>
          <a:custGeom>
            <a:avLst/>
            <a:gdLst/>
            <a:ahLst/>
            <a:cxnLst/>
            <a:rect l="l" t="t" r="r" b="b"/>
            <a:pathLst>
              <a:path w="2628900" h="2571750">
                <a:moveTo>
                  <a:pt x="0" y="0"/>
                </a:moveTo>
                <a:lnTo>
                  <a:pt x="2628900" y="0"/>
                </a:lnTo>
                <a:lnTo>
                  <a:pt x="2628900" y="2571750"/>
                </a:lnTo>
                <a:lnTo>
                  <a:pt x="0" y="2571750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</p:sp>
      <p:sp>
        <p:nvSpPr>
          <p:cNvPr id="54" name="Freeform 20"/>
          <p:cNvSpPr/>
          <p:nvPr/>
        </p:nvSpPr>
        <p:spPr>
          <a:xfrm>
            <a:off x="4206875" y="4714875"/>
            <a:ext cx="3778250" cy="1285875"/>
          </a:xfrm>
          <a:custGeom>
            <a:avLst/>
            <a:gdLst/>
            <a:ahLst/>
            <a:cxnLst/>
            <a:rect l="l" t="t" r="r" b="b"/>
            <a:pathLst>
              <a:path w="11334750" h="3857625">
                <a:moveTo>
                  <a:pt x="0" y="0"/>
                </a:moveTo>
                <a:lnTo>
                  <a:pt x="11334750" y="0"/>
                </a:lnTo>
                <a:lnTo>
                  <a:pt x="11334750" y="3857625"/>
                </a:lnTo>
                <a:lnTo>
                  <a:pt x="0" y="3857625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</p:sp>
      <p:sp>
        <p:nvSpPr>
          <p:cNvPr id="55" name="Freeform 21"/>
          <p:cNvSpPr/>
          <p:nvPr/>
        </p:nvSpPr>
        <p:spPr>
          <a:xfrm>
            <a:off x="4498975" y="4857750"/>
            <a:ext cx="873125" cy="857250"/>
          </a:xfrm>
          <a:custGeom>
            <a:avLst/>
            <a:gdLst/>
            <a:ahLst/>
            <a:cxnLst/>
            <a:rect l="l" t="t" r="r" b="b"/>
            <a:pathLst>
              <a:path w="2619375" h="2571750">
                <a:moveTo>
                  <a:pt x="0" y="0"/>
                </a:moveTo>
                <a:lnTo>
                  <a:pt x="2619375" y="0"/>
                </a:lnTo>
                <a:lnTo>
                  <a:pt x="2619375" y="2571750"/>
                </a:lnTo>
                <a:lnTo>
                  <a:pt x="0" y="2571750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</p:sp>
      <p:sp>
        <p:nvSpPr>
          <p:cNvPr id="56" name="Freeform 22"/>
          <p:cNvSpPr/>
          <p:nvPr/>
        </p:nvSpPr>
        <p:spPr>
          <a:xfrm>
            <a:off x="7981950" y="4714875"/>
            <a:ext cx="3921125" cy="1285875"/>
          </a:xfrm>
          <a:custGeom>
            <a:avLst/>
            <a:gdLst/>
            <a:ahLst/>
            <a:cxnLst/>
            <a:rect l="l" t="t" r="r" b="b"/>
            <a:pathLst>
              <a:path w="11763375" h="3857625">
                <a:moveTo>
                  <a:pt x="0" y="0"/>
                </a:moveTo>
                <a:lnTo>
                  <a:pt x="11763375" y="0"/>
                </a:lnTo>
                <a:lnTo>
                  <a:pt x="11763375" y="3857625"/>
                </a:lnTo>
                <a:lnTo>
                  <a:pt x="0" y="3857625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/>
            </a:stretch>
          </a:blipFill>
        </p:spPr>
      </p:sp>
      <p:sp>
        <p:nvSpPr>
          <p:cNvPr id="57" name="Freeform 23"/>
          <p:cNvSpPr/>
          <p:nvPr/>
        </p:nvSpPr>
        <p:spPr>
          <a:xfrm>
            <a:off x="8270875" y="4857750"/>
            <a:ext cx="873125" cy="857250"/>
          </a:xfrm>
          <a:custGeom>
            <a:avLst/>
            <a:gdLst/>
            <a:ahLst/>
            <a:cxnLst/>
            <a:rect l="l" t="t" r="r" b="b"/>
            <a:pathLst>
              <a:path w="2619375" h="2571750">
                <a:moveTo>
                  <a:pt x="0" y="0"/>
                </a:moveTo>
                <a:lnTo>
                  <a:pt x="2619375" y="0"/>
                </a:lnTo>
                <a:lnTo>
                  <a:pt x="2619375" y="2571750"/>
                </a:lnTo>
                <a:lnTo>
                  <a:pt x="0" y="2571750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/>
            </a:stretch>
          </a:blipFill>
        </p:spPr>
      </p:sp>
      <p:sp>
        <p:nvSpPr>
          <p:cNvPr id="3" name="TextBox 2"/>
          <p:cNvSpPr txBox="1"/>
          <p:nvPr/>
        </p:nvSpPr>
        <p:spPr>
          <a:xfrm>
            <a:off x="400050" y="144952"/>
            <a:ext cx="5411738" cy="824521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5233" b="1" i="0">
                <a:solidFill>
                  <a:srgbClr val="071F49"/>
                </a:solidFill>
                <a:latin typeface="微软雅黑"/>
                <a:ea typeface="微软雅黑"/>
                <a:cs typeface="微软雅黑"/>
              </a:rPr>
              <a:t>产品项目交付</a:t>
            </a:r>
            <a:r>
              <a:rPr lang="zh-CN" altLang="en-US" sz="5233" b="1" i="0">
                <a:solidFill>
                  <a:srgbClr val="071F49"/>
                </a:solidFill>
                <a:latin typeface="微软雅黑"/>
                <a:ea typeface="微软雅黑"/>
                <a:cs typeface="微软雅黑"/>
              </a:rPr>
              <a:t>计划</a:t>
            </a:r>
            <a:endParaRPr sz="5233" b="1" i="0">
              <a:solidFill>
                <a:srgbClr val="071F49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42925" y="1019175"/>
            <a:ext cx="3543300" cy="23812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33" b="0" i="0">
                <a:solidFill>
                  <a:srgbClr val="616774"/>
                </a:solidFill>
                <a:latin typeface="微软雅黑"/>
                <a:ea typeface="微软雅黑"/>
                <a:cs typeface="微软雅黑"/>
              </a:rPr>
              <a:t>从需求到价值,让好的产品真正落地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4425" y="3990975"/>
            <a:ext cx="942975" cy="42862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495665"/>
                </a:solidFill>
                <a:latin typeface="微软雅黑"/>
                <a:ea typeface="微软雅黑"/>
                <a:cs typeface="微软雅黑"/>
              </a:rPr>
              <a:t>深入业务场景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525D6C"/>
                </a:solidFill>
                <a:latin typeface="微软雅黑"/>
                <a:ea typeface="微软雅黑"/>
                <a:cs typeface="微软雅黑"/>
              </a:rPr>
              <a:t>挖掘真实问题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495675" y="3990975"/>
            <a:ext cx="962025" cy="42862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465364"/>
                </a:solidFill>
                <a:latin typeface="微软雅黑"/>
                <a:ea typeface="微软雅黑"/>
                <a:cs typeface="微软雅黑"/>
              </a:rPr>
              <a:t>梳理核心目标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4B5568"/>
                </a:solidFill>
                <a:latin typeface="微软雅黑"/>
                <a:ea typeface="微软雅黑"/>
                <a:cs typeface="微软雅黑"/>
              </a:rPr>
              <a:t>设计整体方案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05500" y="3990975"/>
            <a:ext cx="971550" cy="41910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475165"/>
                </a:solidFill>
                <a:latin typeface="微软雅黑"/>
                <a:ea typeface="微软雅黑"/>
                <a:cs typeface="微软雅黑"/>
              </a:rPr>
              <a:t>快速构建原型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515969"/>
                </a:solidFill>
                <a:latin typeface="微软雅黑"/>
                <a:ea typeface="微软雅黑"/>
                <a:cs typeface="微软雅黑"/>
              </a:rPr>
              <a:t>验证关键逻辑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48650" y="3590925"/>
            <a:ext cx="971550" cy="2571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33" b="1" i="0">
                <a:solidFill>
                  <a:srgbClr val="051A45"/>
                </a:solidFill>
                <a:latin typeface="微软雅黑"/>
                <a:ea typeface="微软雅黑"/>
                <a:cs typeface="微软雅黑"/>
              </a:rPr>
              <a:t>验证体验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39125" y="4000500"/>
            <a:ext cx="1114425" cy="41910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4B5468"/>
                </a:solidFill>
                <a:latin typeface="微软雅黑"/>
                <a:ea typeface="微软雅黑"/>
                <a:cs typeface="微软雅黑"/>
              </a:rPr>
              <a:t>多维度测试验证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4B5668"/>
                </a:solidFill>
                <a:latin typeface="微软雅黑"/>
                <a:ea typeface="微软雅黑"/>
                <a:cs typeface="微软雅黑"/>
              </a:rPr>
              <a:t>收集用户反馈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72750" y="3990975"/>
            <a:ext cx="1114425" cy="41910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4C5768"/>
                </a:solidFill>
                <a:latin typeface="微软雅黑"/>
                <a:ea typeface="微软雅黑"/>
                <a:cs typeface="微软雅黑"/>
              </a:rPr>
              <a:t>高质</a:t>
            </a:r>
            <a:r>
              <a:rPr sz="1200" b="1" i="0">
                <a:solidFill>
                  <a:srgbClr val="6D7582"/>
                </a:solidFill>
                <a:latin typeface="微软雅黑"/>
                <a:ea typeface="微软雅黑"/>
                <a:cs typeface="微软雅黑"/>
              </a:rPr>
              <a:t>量</a:t>
            </a:r>
            <a:r>
              <a:rPr sz="1200" b="1" i="0">
                <a:solidFill>
                  <a:srgbClr val="4C5768"/>
                </a:solidFill>
                <a:latin typeface="微软雅黑"/>
                <a:ea typeface="微软雅黑"/>
                <a:cs typeface="微软雅黑"/>
              </a:rPr>
              <a:t>交付上线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4B576B"/>
                </a:solidFill>
                <a:latin typeface="微软雅黑"/>
                <a:ea typeface="微软雅黑"/>
                <a:cs typeface="微软雅黑"/>
              </a:rPr>
              <a:t>持续运营支持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38300" y="5095875"/>
            <a:ext cx="2209800" cy="5238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33" b="1" i="0">
                <a:solidFill>
                  <a:srgbClr val="051B47"/>
                </a:solidFill>
                <a:latin typeface="微软雅黑"/>
                <a:ea typeface="微软雅黑"/>
                <a:cs typeface="微软雅黑"/>
              </a:rPr>
              <a:t>目标清晰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66" b="1" i="0">
                <a:solidFill>
                  <a:srgbClr val="545F74"/>
                </a:solidFill>
                <a:latin typeface="微软雅黑"/>
                <a:ea typeface="微软雅黑"/>
                <a:cs typeface="微软雅黑"/>
              </a:rPr>
              <a:t>聚焦业务价值,始终围绕目标前进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514975" y="5095875"/>
            <a:ext cx="1924050" cy="51435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33" b="1" i="0">
                <a:solidFill>
                  <a:srgbClr val="041D48"/>
                </a:solidFill>
                <a:latin typeface="微软雅黑"/>
                <a:ea typeface="微软雅黑"/>
                <a:cs typeface="微软雅黑"/>
              </a:rPr>
              <a:t>节点可见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66" b="1" i="0">
                <a:solidFill>
                  <a:srgbClr val="566174"/>
                </a:solidFill>
                <a:latin typeface="微软雅黑"/>
                <a:ea typeface="微软雅黑"/>
                <a:cs typeface="微软雅黑"/>
              </a:rPr>
              <a:t>关键里程碑透明,进展可追踪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220200" y="5105400"/>
            <a:ext cx="2066925" cy="5238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33" b="1" i="0">
                <a:solidFill>
                  <a:srgbClr val="051B45"/>
                </a:solidFill>
                <a:latin typeface="微软雅黑"/>
                <a:ea typeface="微软雅黑"/>
                <a:cs typeface="微软雅黑"/>
              </a:rPr>
              <a:t>反馈闭环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556175"/>
                </a:solidFill>
                <a:latin typeface="微软雅黑"/>
                <a:ea typeface="微软雅黑"/>
                <a:cs typeface="微软雅黑"/>
              </a:rPr>
              <a:t>持续收集、快速响应、不断优化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458575" y="838200"/>
            <a:ext cx="466725" cy="4095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94" b="0" i="0">
                <a:solidFill>
                  <a:srgbClr val="BEBFBF"/>
                </a:solidFill>
                <a:latin typeface="微软雅黑"/>
                <a:ea typeface="微软雅黑"/>
                <a:cs typeface="微软雅黑"/>
              </a:rPr>
              <a:t>IDEA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94" b="0" i="0">
                <a:solidFill>
                  <a:srgbClr val="BCBDBF"/>
                </a:solidFill>
                <a:latin typeface="微软雅黑"/>
                <a:ea typeface="微软雅黑"/>
                <a:cs typeface="微软雅黑"/>
              </a:rPr>
              <a:t>TO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94" b="0" i="0">
                <a:solidFill>
                  <a:srgbClr val="BDBDBE"/>
                </a:solidFill>
                <a:latin typeface="微软雅黑"/>
                <a:ea typeface="微软雅黑"/>
                <a:cs typeface="微软雅黑"/>
              </a:rPr>
              <a:t>IMPACT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66750" y="3600450"/>
            <a:ext cx="276225" cy="23812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66" b="0" i="0">
                <a:solidFill>
                  <a:srgbClr val="FBFAFA"/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62050" y="3590925"/>
            <a:ext cx="962025" cy="2571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33" b="1" i="0">
                <a:solidFill>
                  <a:srgbClr val="051B46"/>
                </a:solidFill>
                <a:latin typeface="微软雅黑"/>
                <a:ea typeface="微软雅黑"/>
                <a:cs typeface="微软雅黑"/>
              </a:rPr>
              <a:t>发现需求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038475" y="3600450"/>
            <a:ext cx="304800" cy="22860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966" b="0" i="0">
                <a:solidFill>
                  <a:srgbClr val="FEFCFB"/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552825" y="3581400"/>
            <a:ext cx="971550" cy="26670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66" b="1" i="0">
                <a:solidFill>
                  <a:srgbClr val="051D47"/>
                </a:solidFill>
                <a:latin typeface="微软雅黑"/>
                <a:ea typeface="微软雅黑"/>
                <a:cs typeface="微软雅黑"/>
              </a:rPr>
              <a:t>定义方案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391150" y="3600450"/>
            <a:ext cx="304800" cy="22860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966" b="0" i="0">
                <a:solidFill>
                  <a:srgbClr val="F9FAFA"/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905500" y="3590925"/>
            <a:ext cx="971550" cy="2571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33" b="1" i="0">
                <a:solidFill>
                  <a:srgbClr val="041B48"/>
                </a:solidFill>
                <a:latin typeface="微软雅黑"/>
                <a:ea typeface="微软雅黑"/>
                <a:cs typeface="微软雅黑"/>
              </a:rPr>
              <a:t>制作原型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734300" y="3600450"/>
            <a:ext cx="304800" cy="2190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i="0">
                <a:solidFill>
                  <a:srgbClr val="FDFCFA"/>
                </a:solidFill>
                <a:latin typeface="微软雅黑"/>
                <a:ea typeface="微软雅黑"/>
                <a:cs typeface="微软雅黑"/>
              </a:rPr>
              <a:t>04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086975" y="3600450"/>
            <a:ext cx="295275" cy="22860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933" b="1" i="0">
                <a:solidFill>
                  <a:srgbClr val="F9F9FA"/>
                </a:solidFill>
                <a:latin typeface="微软雅黑"/>
                <a:ea typeface="微软雅黑"/>
                <a:cs typeface="微软雅黑"/>
              </a:rPr>
              <a:t>05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610850" y="3590925"/>
            <a:ext cx="971550" cy="2571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33" b="1" i="0">
                <a:solidFill>
                  <a:srgbClr val="051C49"/>
                </a:solidFill>
                <a:latin typeface="微软雅黑"/>
                <a:ea typeface="微软雅黑"/>
                <a:cs typeface="微软雅黑"/>
              </a:rPr>
              <a:t>正式交付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48075" y="4953000"/>
            <a:ext cx="295275" cy="2571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933" b="0" i="0">
                <a:solidFill>
                  <a:srgbClr val="C7D4DF"/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362825" y="4953000"/>
            <a:ext cx="342900" cy="26670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0" i="0">
                <a:solidFill>
                  <a:srgbClr val="C5D3DD"/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296650" y="4953000"/>
            <a:ext cx="342900" cy="26670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66" b="0" i="0">
                <a:solidFill>
                  <a:srgbClr val="C6D3DE"/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467850" y="161925"/>
            <a:ext cx="2162175" cy="45720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i="1">
                <a:solidFill>
                  <a:srgbClr val="2D3751"/>
                </a:solidFill>
                <a:latin typeface="微软雅黑"/>
                <a:ea typeface="微软雅黑"/>
                <a:cs typeface="微软雅黑"/>
              </a:rPr>
              <a:t>专业·协同·创造更大价值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1087100" y="2257425"/>
            <a:ext cx="819150" cy="54292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1">
                <a:solidFill>
                  <a:srgbClr val="E5E7EA"/>
                </a:solidFill>
                <a:latin typeface="微软雅黑"/>
                <a:ea typeface="微软雅黑"/>
                <a:cs typeface="微软雅黑"/>
              </a:rPr>
              <a:t>上线不是终点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66" b="0" i="1">
                <a:solidFill>
                  <a:srgbClr val="E5E7EB"/>
                </a:solidFill>
                <a:latin typeface="微软雅黑"/>
                <a:ea typeface="微软雅黑"/>
                <a:cs typeface="微软雅黑"/>
              </a:rPr>
              <a:t>而是新起点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04825" y="6429375"/>
            <a:ext cx="1962150" cy="1428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5B6273"/>
                </a:solidFill>
                <a:latin typeface="微软雅黑"/>
                <a:ea typeface="微软雅黑"/>
                <a:cs typeface="微软雅黑"/>
              </a:rPr>
              <a:t>用专业的方法</a:t>
            </a:r>
            <a:r>
              <a:rPr sz="900" b="1" i="0">
                <a:solidFill>
                  <a:srgbClr val="E3DAD5"/>
                </a:solidFill>
                <a:latin typeface="微软雅黑"/>
                <a:ea typeface="微软雅黑"/>
                <a:cs typeface="微软雅黑"/>
              </a:rPr>
              <a:t>,</a:t>
            </a:r>
            <a:r>
              <a:rPr sz="900" b="1" i="0">
                <a:solidFill>
                  <a:srgbClr val="5B6273"/>
                </a:solidFill>
                <a:latin typeface="微软雅黑"/>
                <a:ea typeface="微软雅黑"/>
                <a:cs typeface="微软雅黑"/>
              </a:rPr>
              <a:t>解决真实的问题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886825" y="6419850"/>
            <a:ext cx="2828925" cy="16192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66" b="0" i="0">
                <a:solidFill>
                  <a:srgbClr val="787B83"/>
                </a:solidFill>
                <a:latin typeface="微软雅黑"/>
                <a:ea typeface="微软雅黑"/>
                <a:cs typeface="微软雅黑"/>
              </a:rPr>
              <a:t>更好的产品</a:t>
            </a:r>
            <a:r>
              <a:rPr sz="1066" b="0" i="0">
                <a:solidFill>
                  <a:srgbClr val="939295"/>
                </a:solidFill>
                <a:latin typeface="微软雅黑"/>
                <a:ea typeface="微软雅黑"/>
                <a:cs typeface="微软雅黑"/>
              </a:rPr>
              <a:t>| </a:t>
            </a:r>
            <a:r>
              <a:rPr sz="1066" b="0" i="0">
                <a:solidFill>
                  <a:srgbClr val="787B83"/>
                </a:solidFill>
                <a:latin typeface="微软雅黑"/>
                <a:ea typeface="微软雅黑"/>
                <a:cs typeface="微软雅黑"/>
              </a:rPr>
              <a:t>更</a:t>
            </a:r>
            <a:r>
              <a:rPr sz="1066" b="0" i="0">
                <a:solidFill>
                  <a:srgbClr val="939295"/>
                </a:solidFill>
                <a:latin typeface="微软雅黑"/>
                <a:ea typeface="微软雅黑"/>
                <a:cs typeface="微软雅黑"/>
              </a:rPr>
              <a:t>高</a:t>
            </a:r>
            <a:r>
              <a:rPr sz="1066" b="0" i="0">
                <a:solidFill>
                  <a:srgbClr val="787B83"/>
                </a:solidFill>
                <a:latin typeface="微软雅黑"/>
                <a:ea typeface="微软雅黑"/>
                <a:cs typeface="微软雅黑"/>
              </a:rPr>
              <a:t>的效率</a:t>
            </a:r>
            <a:r>
              <a:rPr sz="1066" b="0" i="0">
                <a:solidFill>
                  <a:srgbClr val="939295"/>
                </a:solidFill>
                <a:latin typeface="微软雅黑"/>
                <a:ea typeface="微软雅黑"/>
                <a:cs typeface="微软雅黑"/>
              </a:rPr>
              <a:t>| </a:t>
            </a:r>
            <a:r>
              <a:rPr sz="1066" b="0" i="0">
                <a:solidFill>
                  <a:srgbClr val="787B83"/>
                </a:solidFill>
                <a:latin typeface="微软雅黑"/>
                <a:ea typeface="微软雅黑"/>
                <a:cs typeface="微软雅黑"/>
              </a:rPr>
              <a:t>更大的价值</a:t>
            </a:r>
          </a:p>
        </p:txBody>
      </p:sp>
      <p:sp>
        <p:nvSpPr>
          <p:cNvPr id="38" name="Freeform 4"/>
          <p:cNvSpPr/>
          <p:nvPr/>
        </p:nvSpPr>
        <p:spPr>
          <a:xfrm>
            <a:off x="2613025" y="1285875"/>
            <a:ext cx="2181225" cy="2143125"/>
          </a:xfrm>
          <a:custGeom>
            <a:avLst/>
            <a:gdLst/>
            <a:ahLst/>
            <a:cxnLst/>
            <a:rect l="l" t="t" r="r" b="b"/>
            <a:pathLst>
              <a:path w="6543675" h="6429375">
                <a:moveTo>
                  <a:pt x="0" y="0"/>
                </a:moveTo>
                <a:lnTo>
                  <a:pt x="6543675" y="0"/>
                </a:lnTo>
                <a:lnTo>
                  <a:pt x="6543675" y="6429375"/>
                </a:lnTo>
                <a:lnTo>
                  <a:pt x="0" y="6429375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/>
            </a:stretch>
          </a:blipFill>
        </p:spPr>
      </p:sp>
      <p:sp>
        <p:nvSpPr>
          <p:cNvPr id="28" name="TextBox 27"/>
          <p:cNvSpPr txBox="1"/>
          <p:nvPr/>
        </p:nvSpPr>
        <p:spPr>
          <a:xfrm>
            <a:off x="3962400" y="2505075"/>
            <a:ext cx="409575" cy="55245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1B1A15"/>
                </a:solidFill>
                <a:latin typeface="微软雅黑"/>
                <a:ea typeface="微软雅黑"/>
                <a:cs typeface="微软雅黑"/>
              </a:rPr>
              <a:t>用户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21211E"/>
                </a:solidFill>
                <a:latin typeface="微软雅黑"/>
                <a:ea typeface="微软雅黑"/>
                <a:cs typeface="微软雅黑"/>
              </a:rPr>
              <a:t>业务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21211D"/>
                </a:solidFill>
                <a:latin typeface="微软雅黑"/>
                <a:ea typeface="微软雅黑"/>
                <a:cs typeface="微软雅黑"/>
              </a:rPr>
              <a:t>场</a:t>
            </a:r>
            <a:r>
              <a:rPr sz="1200" b="1" i="0">
                <a:solidFill>
                  <a:srgbClr val="373630"/>
                </a:solidFill>
                <a:latin typeface="微软雅黑"/>
                <a:ea typeface="微软雅黑"/>
                <a:cs typeface="微软雅黑"/>
              </a:rPr>
              <a:t>景</a:t>
            </a:r>
          </a:p>
        </p:txBody>
      </p:sp>
      <p:sp>
        <p:nvSpPr>
          <p:cNvPr id="41" name="Freeform 7"/>
          <p:cNvSpPr/>
          <p:nvPr/>
        </p:nvSpPr>
        <p:spPr>
          <a:xfrm>
            <a:off x="285750" y="1571625"/>
            <a:ext cx="2181225" cy="1857375"/>
          </a:xfrm>
          <a:custGeom>
            <a:avLst/>
            <a:gdLst/>
            <a:ahLst/>
            <a:cxnLst/>
            <a:rect l="l" t="t" r="r" b="b"/>
            <a:pathLst>
              <a:path w="6543675" h="5572125">
                <a:moveTo>
                  <a:pt x="0" y="0"/>
                </a:moveTo>
                <a:lnTo>
                  <a:pt x="6543675" y="0"/>
                </a:lnTo>
                <a:lnTo>
                  <a:pt x="6543675" y="5572125"/>
                </a:lnTo>
                <a:lnTo>
                  <a:pt x="0" y="5572125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/>
            </a:stretch>
          </a:blipFill>
        </p:spPr>
      </p:sp>
      <p:sp>
        <p:nvSpPr>
          <p:cNvPr id="44" name="Freeform 10"/>
          <p:cNvSpPr/>
          <p:nvPr/>
        </p:nvSpPr>
        <p:spPr>
          <a:xfrm>
            <a:off x="7112000" y="1428750"/>
            <a:ext cx="2178050" cy="2000250"/>
          </a:xfrm>
          <a:custGeom>
            <a:avLst/>
            <a:gdLst/>
            <a:ahLst/>
            <a:cxnLst/>
            <a:rect l="l" t="t" r="r" b="b"/>
            <a:pathLst>
              <a:path w="6534150" h="6000750">
                <a:moveTo>
                  <a:pt x="0" y="0"/>
                </a:moveTo>
                <a:lnTo>
                  <a:pt x="6534150" y="0"/>
                </a:lnTo>
                <a:lnTo>
                  <a:pt x="6534150" y="6000750"/>
                </a:lnTo>
                <a:lnTo>
                  <a:pt x="0" y="6000750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/>
            </a:stretch>
          </a:blipFill>
        </p:spPr>
      </p:sp>
      <p:sp>
        <p:nvSpPr>
          <p:cNvPr id="29" name="TextBox 28"/>
          <p:cNvSpPr txBox="1"/>
          <p:nvPr/>
        </p:nvSpPr>
        <p:spPr>
          <a:xfrm>
            <a:off x="8451850" y="2438400"/>
            <a:ext cx="666750" cy="57150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1">
                <a:solidFill>
                  <a:srgbClr val="ECEEF0"/>
                </a:solidFill>
                <a:latin typeface="微软雅黑"/>
                <a:ea typeface="微软雅黑"/>
                <a:cs typeface="微软雅黑"/>
              </a:rPr>
              <a:t>快速迭代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1">
                <a:solidFill>
                  <a:srgbClr val="EBECEF"/>
                </a:solidFill>
                <a:latin typeface="微软雅黑"/>
                <a:ea typeface="微软雅黑"/>
                <a:cs typeface="微软雅黑"/>
              </a:rPr>
              <a:t>持续优化</a:t>
            </a:r>
          </a:p>
        </p:txBody>
      </p:sp>
      <p:sp>
        <p:nvSpPr>
          <p:cNvPr id="47" name="Freeform 13"/>
          <p:cNvSpPr/>
          <p:nvPr/>
        </p:nvSpPr>
        <p:spPr>
          <a:xfrm>
            <a:off x="5080000" y="1428750"/>
            <a:ext cx="2324100" cy="2000250"/>
          </a:xfrm>
          <a:custGeom>
            <a:avLst/>
            <a:gdLst/>
            <a:ahLst/>
            <a:cxnLst/>
            <a:rect l="l" t="t" r="r" b="b"/>
            <a:pathLst>
              <a:path w="6972300" h="6000750">
                <a:moveTo>
                  <a:pt x="0" y="0"/>
                </a:moveTo>
                <a:lnTo>
                  <a:pt x="6972300" y="0"/>
                </a:lnTo>
                <a:lnTo>
                  <a:pt x="6972300" y="6000750"/>
                </a:lnTo>
                <a:lnTo>
                  <a:pt x="0" y="6000750"/>
                </a:lnTo>
                <a:lnTo>
                  <a:pt x="0" y="0"/>
                </a:lnTo>
                <a:close/>
              </a:path>
            </a:pathLst>
          </a:custGeom>
          <a:blipFill>
            <a:blip r:embed="rId24"/>
            <a:stretch>
              <a:fillRect/>
            </a:stretch>
          </a:blipFill>
        </p:spPr>
      </p:sp>
      <p:sp>
        <p:nvSpPr>
          <p:cNvPr id="30" name="TextBox 29"/>
          <p:cNvSpPr txBox="1"/>
          <p:nvPr/>
        </p:nvSpPr>
        <p:spPr>
          <a:xfrm>
            <a:off x="6216650" y="1819275"/>
            <a:ext cx="600075" cy="20002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2C344D"/>
                </a:solidFill>
                <a:latin typeface="微软雅黑"/>
                <a:ea typeface="微软雅黑"/>
                <a:cs typeface="微软雅黑"/>
              </a:rPr>
              <a:t>功能</a:t>
            </a:r>
            <a:r>
              <a:rPr sz="1100" b="1" i="0">
                <a:solidFill>
                  <a:srgbClr val="444B5F"/>
                </a:solidFill>
                <a:latin typeface="微软雅黑"/>
                <a:ea typeface="微软雅黑"/>
                <a:cs typeface="微软雅黑"/>
              </a:rPr>
              <a:t>测</a:t>
            </a:r>
            <a:r>
              <a:rPr sz="1100" b="1" i="0">
                <a:solidFill>
                  <a:srgbClr val="2C344D"/>
                </a:solidFill>
                <a:latin typeface="微软雅黑"/>
                <a:ea typeface="微软雅黑"/>
                <a:cs typeface="微软雅黑"/>
              </a:rPr>
              <a:t>试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254750" y="2257425"/>
            <a:ext cx="600075" cy="2190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2A324B"/>
                </a:solidFill>
                <a:latin typeface="微软雅黑"/>
                <a:ea typeface="微软雅黑"/>
                <a:cs typeface="微软雅黑"/>
              </a:rPr>
              <a:t>体验评估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283325" y="2705100"/>
            <a:ext cx="609600" cy="22860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66" b="0" i="0">
                <a:solidFill>
                  <a:srgbClr val="252D4B"/>
                </a:solidFill>
                <a:latin typeface="微软雅黑"/>
                <a:ea typeface="微软雅黑"/>
                <a:cs typeface="微软雅黑"/>
              </a:rPr>
              <a:t>用户反馈</a:t>
            </a:r>
          </a:p>
        </p:txBody>
      </p:sp>
    </p:spTree>
    <p:extLst>
      <p:ext uri="{BB962C8B-B14F-4D97-AF65-F5344CB8AC3E}">
        <p14:creationId xmlns:p14="http://schemas.microsoft.com/office/powerpoint/2010/main" val="6471303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217</Words>
  <Application>Microsoft Office PowerPoint</Application>
  <PresentationFormat>宽屏</PresentationFormat>
  <Paragraphs>98</Paragraphs>
  <Slides>2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7" baseType="lpstr">
      <vt:lpstr>等线</vt:lpstr>
      <vt:lpstr>微软雅黑</vt:lpstr>
      <vt:lpstr>Arial</vt:lpstr>
      <vt:lpstr>Calibri</vt:lpstr>
      <vt:lpstr>Office Theme</vt:lpstr>
      <vt:lpstr>PowerPoint 演示文稿</vt:lpstr>
      <vt:lpstr>PowerPoint 演示文稿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灰灰 灰灰</cp:lastModifiedBy>
  <cp:revision>2</cp:revision>
  <dcterms:created xsi:type="dcterms:W3CDTF">2013-01-27T09:14:16Z</dcterms:created>
  <dcterms:modified xsi:type="dcterms:W3CDTF">2026-10-19T12:50:03Z</dcterms:modified>
  <cp:category/>
</cp:coreProperties>
</file>