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4E57B1-D0CE-49A4-9616-D238EA0FC336}" type="datetimeFigureOut">
              <a:rPr lang="zh-CN" altLang="en-US" smtClean="0"/>
              <a:t>2026/10/19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E34FC16-3969-43E5-A26F-49A3C0D1158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281122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/>
              <a:t>AI-generated source image. simple background. standard conversion on 2026-10-19. This is the original converted page, extracted from the two-page service output.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34FC16-3969-43E5-A26F-49A3C0D11584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678998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/>
              <a:t>Same converted page after changing </a:t>
            </a:r>
            <a:r>
              <a:rPr lang="zh-CN" altLang="en-US"/>
              <a:t>路径 </a:t>
            </a:r>
            <a:r>
              <a:rPr lang="en-US" altLang="zh-CN"/>
              <a:t>to </a:t>
            </a:r>
            <a:r>
              <a:rPr lang="zh-CN" altLang="en-US"/>
              <a:t>计划</a:t>
            </a:r>
            <a:r>
              <a:rPr lang="en-US" altLang="zh-CN"/>
              <a:t>. Visual content remains within the background image.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34FC16-3969-43E5-A26F-49A3C0D11584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824041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mp8cy3e4s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00050" y="114300"/>
            <a:ext cx="5391150" cy="885825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5232" b="1" i="0">
                <a:solidFill>
                  <a:srgbClr val="071F49"/>
                </a:solidFill>
                <a:latin typeface="微软雅黑"/>
                <a:ea typeface="微软雅黑"/>
                <a:cs typeface="微软雅黑"/>
              </a:rPr>
              <a:t>产品项目交付路径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467850" y="161925"/>
            <a:ext cx="2162175" cy="457200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88" b="0" i="1">
                <a:solidFill>
                  <a:srgbClr val="2D3751"/>
                </a:solidFill>
                <a:latin typeface="微软雅黑"/>
                <a:ea typeface="微软雅黑"/>
                <a:cs typeface="微软雅黑"/>
              </a:rPr>
              <a:t>专业·协同·创造更大价值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468100" y="828675"/>
            <a:ext cx="304800" cy="123825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08" b="0" i="0">
                <a:solidFill>
                  <a:srgbClr val="BEBFBF"/>
                </a:solidFill>
                <a:latin typeface="微软雅黑"/>
                <a:ea typeface="微软雅黑"/>
                <a:cs typeface="微软雅黑"/>
              </a:rPr>
              <a:t>IDEA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2925" y="1019175"/>
            <a:ext cx="3533775" cy="238125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728" b="0" i="0">
                <a:solidFill>
                  <a:srgbClr val="616774"/>
                </a:solidFill>
                <a:latin typeface="微软雅黑"/>
                <a:ea typeface="微软雅黑"/>
                <a:cs typeface="微软雅黑"/>
              </a:rPr>
              <a:t>从需求到价值,让好的产品真正落地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458575" y="971550"/>
            <a:ext cx="200025" cy="142875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55" b="0" i="0">
                <a:solidFill>
                  <a:srgbClr val="BCBDBF"/>
                </a:solidFill>
                <a:latin typeface="微软雅黑"/>
                <a:ea typeface="微软雅黑"/>
                <a:cs typeface="微软雅黑"/>
              </a:rPr>
              <a:t>TO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468100" y="1133475"/>
            <a:ext cx="447675" cy="114300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60" b="0" i="0">
                <a:solidFill>
                  <a:srgbClr val="BDBDBE"/>
                </a:solidFill>
                <a:latin typeface="微软雅黑"/>
                <a:ea typeface="微软雅黑"/>
                <a:cs typeface="微软雅黑"/>
              </a:rPr>
              <a:t>IMPACT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48650" y="1819275"/>
            <a:ext cx="600075" cy="200025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04" b="1" i="0">
                <a:solidFill>
                  <a:srgbClr val="2C344D"/>
                </a:solidFill>
                <a:latin typeface="微软雅黑"/>
                <a:ea typeface="微软雅黑"/>
                <a:cs typeface="微软雅黑"/>
              </a:rPr>
              <a:t>功能</a:t>
            </a:r>
            <a:r>
              <a:rPr sz="1104" b="1" i="0">
                <a:solidFill>
                  <a:srgbClr val="444B5F"/>
                </a:solidFill>
                <a:latin typeface="微软雅黑"/>
                <a:ea typeface="微软雅黑"/>
                <a:cs typeface="微软雅黑"/>
              </a:rPr>
              <a:t>测</a:t>
            </a:r>
            <a:r>
              <a:rPr sz="1104" b="1" i="0">
                <a:solidFill>
                  <a:srgbClr val="2C344D"/>
                </a:solidFill>
                <a:latin typeface="微软雅黑"/>
                <a:ea typeface="微软雅黑"/>
                <a:cs typeface="微软雅黑"/>
              </a:rPr>
              <a:t>试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86750" y="2257425"/>
            <a:ext cx="590550" cy="219075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04" b="0" i="0">
                <a:solidFill>
                  <a:srgbClr val="2A324B"/>
                </a:solidFill>
                <a:latin typeface="微软雅黑"/>
                <a:ea typeface="微软雅黑"/>
                <a:cs typeface="微软雅黑"/>
              </a:rPr>
              <a:t>体验评估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087100" y="2257425"/>
            <a:ext cx="809625" cy="342900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08" b="0" i="1">
                <a:solidFill>
                  <a:srgbClr val="E5E7EA"/>
                </a:solidFill>
                <a:latin typeface="微软雅黑"/>
                <a:ea typeface="微软雅黑"/>
                <a:cs typeface="微软雅黑"/>
              </a:rPr>
              <a:t>上线不是终点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10325" y="2428875"/>
            <a:ext cx="638175" cy="314325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1">
                <a:solidFill>
                  <a:srgbClr val="ECEEF0"/>
                </a:solidFill>
                <a:latin typeface="微软雅黑"/>
                <a:ea typeface="微软雅黑"/>
                <a:cs typeface="微软雅黑"/>
              </a:rPr>
              <a:t>快速迭代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125200" y="2447925"/>
            <a:ext cx="771525" cy="352425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52" b="0" i="1">
                <a:solidFill>
                  <a:srgbClr val="E5E7EB"/>
                </a:solidFill>
                <a:latin typeface="微软雅黑"/>
                <a:ea typeface="微软雅黑"/>
                <a:cs typeface="微软雅黑"/>
              </a:rPr>
              <a:t>而是新起点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638300" y="2505075"/>
            <a:ext cx="333375" cy="228600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1B1A15"/>
                </a:solidFill>
                <a:latin typeface="微软雅黑"/>
                <a:ea typeface="微软雅黑"/>
                <a:cs typeface="微软雅黑"/>
              </a:rPr>
              <a:t>用户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676400" y="2686050"/>
            <a:ext cx="333375" cy="209550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21211E"/>
                </a:solidFill>
                <a:latin typeface="微软雅黑"/>
                <a:ea typeface="微软雅黑"/>
                <a:cs typeface="微软雅黑"/>
              </a:rPr>
              <a:t>业务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38900" y="2676525"/>
            <a:ext cx="638175" cy="333375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1">
                <a:solidFill>
                  <a:srgbClr val="EBECEF"/>
                </a:solidFill>
                <a:latin typeface="微软雅黑"/>
                <a:ea typeface="微软雅黑"/>
                <a:cs typeface="微软雅黑"/>
              </a:rPr>
              <a:t>持续优化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15325" y="2705100"/>
            <a:ext cx="609600" cy="228600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52" b="0" i="0">
                <a:solidFill>
                  <a:srgbClr val="252D4B"/>
                </a:solidFill>
                <a:latin typeface="微软雅黑"/>
                <a:ea typeface="微软雅黑"/>
                <a:cs typeface="微软雅黑"/>
              </a:rPr>
              <a:t>用户反馈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714500" y="2857500"/>
            <a:ext cx="333375" cy="190500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21211D"/>
                </a:solidFill>
                <a:latin typeface="微软雅黑"/>
                <a:ea typeface="微软雅黑"/>
                <a:cs typeface="微软雅黑"/>
              </a:rPr>
              <a:t>场</a:t>
            </a:r>
            <a:r>
              <a:rPr sz="1200" b="1" i="0">
                <a:solidFill>
                  <a:srgbClr val="373630"/>
                </a:solidFill>
                <a:latin typeface="微软雅黑"/>
                <a:ea typeface="微软雅黑"/>
                <a:cs typeface="微软雅黑"/>
              </a:rPr>
              <a:t>景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66750" y="3600450"/>
            <a:ext cx="276225" cy="228600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775" b="0" i="0">
                <a:solidFill>
                  <a:srgbClr val="FBFAFA"/>
                </a:solidFill>
                <a:latin typeface="微软雅黑"/>
                <a:ea typeface="微软雅黑"/>
                <a:cs typeface="微软雅黑"/>
              </a:rPr>
              <a:t>01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162050" y="3590925"/>
            <a:ext cx="962025" cy="257175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823" b="1" i="0">
                <a:solidFill>
                  <a:srgbClr val="051B46"/>
                </a:solidFill>
                <a:latin typeface="微软雅黑"/>
                <a:ea typeface="微软雅黑"/>
                <a:cs typeface="微软雅黑"/>
              </a:rPr>
              <a:t>发现需求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038475" y="3600450"/>
            <a:ext cx="304800" cy="228600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968" b="0" i="0">
                <a:solidFill>
                  <a:srgbClr val="FEFCFB"/>
                </a:solidFill>
                <a:latin typeface="微软雅黑"/>
                <a:ea typeface="微软雅黑"/>
                <a:cs typeface="微软雅黑"/>
              </a:rPr>
              <a:t>02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543300" y="3581400"/>
            <a:ext cx="971550" cy="266700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872" b="1" i="0">
                <a:solidFill>
                  <a:srgbClr val="051D47"/>
                </a:solidFill>
                <a:latin typeface="微软雅黑"/>
                <a:ea typeface="微软雅黑"/>
                <a:cs typeface="微软雅黑"/>
              </a:rPr>
              <a:t>定义方案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391150" y="3600450"/>
            <a:ext cx="304800" cy="228600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968" b="0" i="0">
                <a:solidFill>
                  <a:srgbClr val="F9FAFA"/>
                </a:solidFill>
                <a:latin typeface="微软雅黑"/>
                <a:ea typeface="微软雅黑"/>
                <a:cs typeface="微软雅黑"/>
              </a:rPr>
              <a:t>03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905500" y="3590925"/>
            <a:ext cx="971550" cy="257175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823" b="1" i="0">
                <a:solidFill>
                  <a:srgbClr val="041B48"/>
                </a:solidFill>
                <a:latin typeface="微软雅黑"/>
                <a:ea typeface="微软雅黑"/>
                <a:cs typeface="微软雅黑"/>
              </a:rPr>
              <a:t>制作原型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734300" y="3600450"/>
            <a:ext cx="304800" cy="219075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016" b="0" i="0">
                <a:solidFill>
                  <a:srgbClr val="FDFCFA"/>
                </a:solidFill>
                <a:latin typeface="微软雅黑"/>
                <a:ea typeface="微软雅黑"/>
                <a:cs typeface="微软雅黑"/>
              </a:rPr>
              <a:t>04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248650" y="3590925"/>
            <a:ext cx="971550" cy="257175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823" b="1" i="0">
                <a:solidFill>
                  <a:srgbClr val="051A45"/>
                </a:solidFill>
                <a:latin typeface="微软雅黑"/>
                <a:ea typeface="微软雅黑"/>
                <a:cs typeface="微软雅黑"/>
              </a:rPr>
              <a:t>验证体验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0086975" y="3600450"/>
            <a:ext cx="295275" cy="228600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920" b="1" i="0">
                <a:solidFill>
                  <a:srgbClr val="F9F9FA"/>
                </a:solidFill>
                <a:latin typeface="微软雅黑"/>
                <a:ea typeface="微软雅黑"/>
                <a:cs typeface="微软雅黑"/>
              </a:rPr>
              <a:t>05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0601325" y="3590925"/>
            <a:ext cx="971550" cy="257175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823" b="1" i="0">
                <a:solidFill>
                  <a:srgbClr val="051C49"/>
                </a:solidFill>
                <a:latin typeface="微软雅黑"/>
                <a:ea typeface="微软雅黑"/>
                <a:cs typeface="微软雅黑"/>
              </a:rPr>
              <a:t>正式交付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114425" y="3990975"/>
            <a:ext cx="942975" cy="180975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495665"/>
                </a:solidFill>
                <a:latin typeface="微软雅黑"/>
                <a:ea typeface="微软雅黑"/>
                <a:cs typeface="微软雅黑"/>
              </a:rPr>
              <a:t>深入业务场景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3495675" y="3990975"/>
            <a:ext cx="962025" cy="180975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465364"/>
                </a:solidFill>
                <a:latin typeface="微软雅黑"/>
                <a:ea typeface="微软雅黑"/>
                <a:cs typeface="微软雅黑"/>
              </a:rPr>
              <a:t>梳理核心目标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905500" y="3990975"/>
            <a:ext cx="971550" cy="180975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475165"/>
                </a:solidFill>
                <a:latin typeface="微软雅黑"/>
                <a:ea typeface="微软雅黑"/>
                <a:cs typeface="微软雅黑"/>
              </a:rPr>
              <a:t>快速构建原型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8248650" y="4000500"/>
            <a:ext cx="1104900" cy="171450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4B5468"/>
                </a:solidFill>
                <a:latin typeface="微软雅黑"/>
                <a:ea typeface="微软雅黑"/>
                <a:cs typeface="微软雅黑"/>
              </a:rPr>
              <a:t>多维度测试验证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0572750" y="3990975"/>
            <a:ext cx="1114425" cy="180975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4C5768"/>
                </a:solidFill>
                <a:latin typeface="微软雅黑"/>
                <a:ea typeface="微软雅黑"/>
                <a:cs typeface="微软雅黑"/>
              </a:rPr>
              <a:t>高质</a:t>
            </a:r>
            <a:r>
              <a:rPr sz="1200" b="1" i="0">
                <a:solidFill>
                  <a:srgbClr val="6D7582"/>
                </a:solidFill>
                <a:latin typeface="微软雅黑"/>
                <a:ea typeface="微软雅黑"/>
                <a:cs typeface="微软雅黑"/>
              </a:rPr>
              <a:t>量</a:t>
            </a:r>
            <a:r>
              <a:rPr sz="1200" b="1" i="0">
                <a:solidFill>
                  <a:srgbClr val="4C5768"/>
                </a:solidFill>
                <a:latin typeface="微软雅黑"/>
                <a:ea typeface="微软雅黑"/>
                <a:cs typeface="微软雅黑"/>
              </a:rPr>
              <a:t>交付上线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114425" y="4238625"/>
            <a:ext cx="942975" cy="180975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525D6C"/>
                </a:solidFill>
                <a:latin typeface="微软雅黑"/>
                <a:ea typeface="微软雅黑"/>
                <a:cs typeface="微软雅黑"/>
              </a:rPr>
              <a:t>挖掘真实问题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3495675" y="4238625"/>
            <a:ext cx="952500" cy="180975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4B5568"/>
                </a:solidFill>
                <a:latin typeface="微软雅黑"/>
                <a:ea typeface="微软雅黑"/>
                <a:cs typeface="微软雅黑"/>
              </a:rPr>
              <a:t>设计整体方案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5915025" y="4238625"/>
            <a:ext cx="962025" cy="161925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515969"/>
                </a:solidFill>
                <a:latin typeface="微软雅黑"/>
                <a:ea typeface="微软雅黑"/>
                <a:cs typeface="微软雅黑"/>
              </a:rPr>
              <a:t>验证关键逻辑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8239125" y="4238625"/>
            <a:ext cx="962025" cy="180975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4B5668"/>
                </a:solidFill>
                <a:latin typeface="微软雅黑"/>
                <a:ea typeface="微软雅黑"/>
                <a:cs typeface="微软雅黑"/>
              </a:rPr>
              <a:t>收集用户反馈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0572750" y="4238625"/>
            <a:ext cx="952500" cy="161925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4B576B"/>
                </a:solidFill>
                <a:latin typeface="微软雅黑"/>
                <a:ea typeface="微软雅黑"/>
                <a:cs typeface="微软雅黑"/>
              </a:rPr>
              <a:t>持续运营支持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3638550" y="4953000"/>
            <a:ext cx="295275" cy="257175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920" b="0" i="0">
                <a:solidFill>
                  <a:srgbClr val="C7D4DF"/>
                </a:solidFill>
                <a:latin typeface="微软雅黑"/>
                <a:ea typeface="微软雅黑"/>
                <a:cs typeface="微软雅黑"/>
              </a:rPr>
              <a:t>01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7362825" y="4953000"/>
            <a:ext cx="333375" cy="266700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208" b="0" i="0">
                <a:solidFill>
                  <a:srgbClr val="C5D3DD"/>
                </a:solidFill>
                <a:latin typeface="微软雅黑"/>
                <a:ea typeface="微软雅黑"/>
                <a:cs typeface="微软雅黑"/>
              </a:rPr>
              <a:t>02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11287125" y="4953000"/>
            <a:ext cx="342900" cy="257175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256" b="0" i="0">
                <a:solidFill>
                  <a:srgbClr val="C6D3DE"/>
                </a:solidFill>
                <a:latin typeface="微软雅黑"/>
                <a:ea typeface="微软雅黑"/>
                <a:cs typeface="微软雅黑"/>
              </a:rPr>
              <a:t>03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1647825" y="5095875"/>
            <a:ext cx="904875" cy="257175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728" b="1" i="0">
                <a:solidFill>
                  <a:srgbClr val="051B47"/>
                </a:solidFill>
                <a:latin typeface="微软雅黑"/>
                <a:ea typeface="微软雅黑"/>
                <a:cs typeface="微软雅黑"/>
              </a:rPr>
              <a:t>目标清晰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5514975" y="5095875"/>
            <a:ext cx="904875" cy="257175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728" b="1" i="0">
                <a:solidFill>
                  <a:srgbClr val="041D48"/>
                </a:solidFill>
                <a:latin typeface="微软雅黑"/>
                <a:ea typeface="微软雅黑"/>
                <a:cs typeface="微软雅黑"/>
              </a:rPr>
              <a:t>节点可见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9220200" y="5105400"/>
            <a:ext cx="914400" cy="247650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728" b="1" i="0">
                <a:solidFill>
                  <a:srgbClr val="051B45"/>
                </a:solidFill>
                <a:latin typeface="微软雅黑"/>
                <a:ea typeface="微软雅黑"/>
                <a:cs typeface="微软雅黑"/>
              </a:rPr>
              <a:t>反馈闭环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1638300" y="5457825"/>
            <a:ext cx="2209800" cy="161925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52" b="1" i="0">
                <a:solidFill>
                  <a:srgbClr val="545F74"/>
                </a:solidFill>
                <a:latin typeface="微软雅黑"/>
                <a:ea typeface="微软雅黑"/>
                <a:cs typeface="微软雅黑"/>
              </a:rPr>
              <a:t>聚焦业务价值,始终围绕目标前进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5524500" y="5467350"/>
            <a:ext cx="1905000" cy="152400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55" b="1" i="0">
                <a:solidFill>
                  <a:srgbClr val="566174"/>
                </a:solidFill>
                <a:latin typeface="微软雅黑"/>
                <a:ea typeface="微软雅黑"/>
                <a:cs typeface="微软雅黑"/>
              </a:rPr>
              <a:t>关键里程碑透明,进展可追踪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9220200" y="5457825"/>
            <a:ext cx="2057400" cy="161925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04" b="1" i="0">
                <a:solidFill>
                  <a:srgbClr val="556175"/>
                </a:solidFill>
                <a:latin typeface="微软雅黑"/>
                <a:ea typeface="微软雅黑"/>
                <a:cs typeface="微软雅黑"/>
              </a:rPr>
              <a:t>持续收集、快速响应、不断优化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504825" y="6429375"/>
            <a:ext cx="1952625" cy="133350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11" b="1" i="0">
                <a:solidFill>
                  <a:srgbClr val="5B6273"/>
                </a:solidFill>
                <a:latin typeface="微软雅黑"/>
                <a:ea typeface="微软雅黑"/>
                <a:cs typeface="微软雅黑"/>
              </a:rPr>
              <a:t>用专业的方法</a:t>
            </a:r>
            <a:r>
              <a:rPr sz="911" b="1" i="0">
                <a:solidFill>
                  <a:srgbClr val="E3DAD5"/>
                </a:solidFill>
                <a:latin typeface="微软雅黑"/>
                <a:ea typeface="微软雅黑"/>
                <a:cs typeface="微软雅黑"/>
              </a:rPr>
              <a:t>,</a:t>
            </a:r>
            <a:r>
              <a:rPr sz="911" b="1" i="0">
                <a:solidFill>
                  <a:srgbClr val="5B6273"/>
                </a:solidFill>
                <a:latin typeface="微软雅黑"/>
                <a:ea typeface="微软雅黑"/>
                <a:cs typeface="微软雅黑"/>
              </a:rPr>
              <a:t>解决真实的问题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8886825" y="6410325"/>
            <a:ext cx="2828925" cy="161925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55" b="0" i="0">
                <a:solidFill>
                  <a:srgbClr val="787B83"/>
                </a:solidFill>
                <a:latin typeface="微软雅黑"/>
                <a:ea typeface="微软雅黑"/>
                <a:cs typeface="微软雅黑"/>
              </a:rPr>
              <a:t>更好的产品</a:t>
            </a:r>
            <a:r>
              <a:rPr sz="1055" b="0" i="0">
                <a:solidFill>
                  <a:srgbClr val="939295"/>
                </a:solidFill>
                <a:latin typeface="微软雅黑"/>
                <a:ea typeface="微软雅黑"/>
                <a:cs typeface="微软雅黑"/>
              </a:rPr>
              <a:t>| </a:t>
            </a:r>
            <a:r>
              <a:rPr sz="1055" b="0" i="0">
                <a:solidFill>
                  <a:srgbClr val="787B83"/>
                </a:solidFill>
                <a:latin typeface="微软雅黑"/>
                <a:ea typeface="微软雅黑"/>
                <a:cs typeface="微软雅黑"/>
              </a:rPr>
              <a:t>更</a:t>
            </a:r>
            <a:r>
              <a:rPr sz="1055" b="0" i="0">
                <a:solidFill>
                  <a:srgbClr val="939295"/>
                </a:solidFill>
                <a:latin typeface="微软雅黑"/>
                <a:ea typeface="微软雅黑"/>
                <a:cs typeface="微软雅黑"/>
              </a:rPr>
              <a:t>高</a:t>
            </a:r>
            <a:r>
              <a:rPr sz="1055" b="0" i="0">
                <a:solidFill>
                  <a:srgbClr val="787B83"/>
                </a:solidFill>
                <a:latin typeface="微软雅黑"/>
                <a:ea typeface="微软雅黑"/>
                <a:cs typeface="微软雅黑"/>
              </a:rPr>
              <a:t>的效率</a:t>
            </a:r>
            <a:r>
              <a:rPr sz="1055" b="0" i="0">
                <a:solidFill>
                  <a:srgbClr val="939295"/>
                </a:solidFill>
                <a:latin typeface="微软雅黑"/>
                <a:ea typeface="微软雅黑"/>
                <a:cs typeface="微软雅黑"/>
              </a:rPr>
              <a:t>| </a:t>
            </a:r>
            <a:r>
              <a:rPr sz="1055" b="0" i="0">
                <a:solidFill>
                  <a:srgbClr val="787B83"/>
                </a:solidFill>
                <a:latin typeface="微软雅黑"/>
                <a:ea typeface="微软雅黑"/>
                <a:cs typeface="微软雅黑"/>
              </a:rPr>
              <a:t>更大的价值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mp8cy3e4s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00050" y="145016"/>
            <a:ext cx="5411738" cy="824393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5232" b="1" i="0">
                <a:solidFill>
                  <a:srgbClr val="071F49"/>
                </a:solidFill>
                <a:latin typeface="微软雅黑"/>
                <a:ea typeface="微软雅黑"/>
                <a:cs typeface="微软雅黑"/>
              </a:rPr>
              <a:t>产品项目交付</a:t>
            </a:r>
            <a:r>
              <a:rPr lang="zh-CN" altLang="en-US" sz="5232" b="1" i="0">
                <a:solidFill>
                  <a:srgbClr val="071F49"/>
                </a:solidFill>
                <a:latin typeface="微软雅黑"/>
                <a:ea typeface="微软雅黑"/>
                <a:cs typeface="微软雅黑"/>
              </a:rPr>
              <a:t>计划</a:t>
            </a:r>
            <a:endParaRPr sz="5232" b="1" i="0">
              <a:solidFill>
                <a:srgbClr val="071F49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467850" y="161925"/>
            <a:ext cx="2162175" cy="457200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88" b="0" i="1">
                <a:solidFill>
                  <a:srgbClr val="2D3751"/>
                </a:solidFill>
                <a:latin typeface="微软雅黑"/>
                <a:ea typeface="微软雅黑"/>
                <a:cs typeface="微软雅黑"/>
              </a:rPr>
              <a:t>专业·协同·创造更大价值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468100" y="828675"/>
            <a:ext cx="304800" cy="123825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08" b="0" i="0">
                <a:solidFill>
                  <a:srgbClr val="BEBFBF"/>
                </a:solidFill>
                <a:latin typeface="微软雅黑"/>
                <a:ea typeface="微软雅黑"/>
                <a:cs typeface="微软雅黑"/>
              </a:rPr>
              <a:t>IDEA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2925" y="1019175"/>
            <a:ext cx="3533775" cy="238125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728" b="0" i="0">
                <a:solidFill>
                  <a:srgbClr val="616774"/>
                </a:solidFill>
                <a:latin typeface="微软雅黑"/>
                <a:ea typeface="微软雅黑"/>
                <a:cs typeface="微软雅黑"/>
              </a:rPr>
              <a:t>从需求到价值,让好的产品真正落地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458575" y="971550"/>
            <a:ext cx="200025" cy="142875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55" b="0" i="0">
                <a:solidFill>
                  <a:srgbClr val="BCBDBF"/>
                </a:solidFill>
                <a:latin typeface="微软雅黑"/>
                <a:ea typeface="微软雅黑"/>
                <a:cs typeface="微软雅黑"/>
              </a:rPr>
              <a:t>TO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468100" y="1133475"/>
            <a:ext cx="447675" cy="114300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60" b="0" i="0">
                <a:solidFill>
                  <a:srgbClr val="BDBDBE"/>
                </a:solidFill>
                <a:latin typeface="微软雅黑"/>
                <a:ea typeface="微软雅黑"/>
                <a:cs typeface="微软雅黑"/>
              </a:rPr>
              <a:t>IMPACT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48650" y="1819275"/>
            <a:ext cx="600075" cy="200025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04" b="1" i="0">
                <a:solidFill>
                  <a:srgbClr val="2C344D"/>
                </a:solidFill>
                <a:latin typeface="微软雅黑"/>
                <a:ea typeface="微软雅黑"/>
                <a:cs typeface="微软雅黑"/>
              </a:rPr>
              <a:t>功能</a:t>
            </a:r>
            <a:r>
              <a:rPr sz="1104" b="1" i="0">
                <a:solidFill>
                  <a:srgbClr val="444B5F"/>
                </a:solidFill>
                <a:latin typeface="微软雅黑"/>
                <a:ea typeface="微软雅黑"/>
                <a:cs typeface="微软雅黑"/>
              </a:rPr>
              <a:t>测</a:t>
            </a:r>
            <a:r>
              <a:rPr sz="1104" b="1" i="0">
                <a:solidFill>
                  <a:srgbClr val="2C344D"/>
                </a:solidFill>
                <a:latin typeface="微软雅黑"/>
                <a:ea typeface="微软雅黑"/>
                <a:cs typeface="微软雅黑"/>
              </a:rPr>
              <a:t>试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86750" y="2257425"/>
            <a:ext cx="590550" cy="219075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04" b="0" i="0">
                <a:solidFill>
                  <a:srgbClr val="2A324B"/>
                </a:solidFill>
                <a:latin typeface="微软雅黑"/>
                <a:ea typeface="微软雅黑"/>
                <a:cs typeface="微软雅黑"/>
              </a:rPr>
              <a:t>体验评估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087100" y="2257425"/>
            <a:ext cx="809625" cy="342900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08" b="0" i="1">
                <a:solidFill>
                  <a:srgbClr val="E5E7EA"/>
                </a:solidFill>
                <a:latin typeface="微软雅黑"/>
                <a:ea typeface="微软雅黑"/>
                <a:cs typeface="微软雅黑"/>
              </a:rPr>
              <a:t>上线不是终点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10325" y="2428875"/>
            <a:ext cx="638175" cy="314325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1">
                <a:solidFill>
                  <a:srgbClr val="ECEEF0"/>
                </a:solidFill>
                <a:latin typeface="微软雅黑"/>
                <a:ea typeface="微软雅黑"/>
                <a:cs typeface="微软雅黑"/>
              </a:rPr>
              <a:t>快速迭代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125200" y="2447925"/>
            <a:ext cx="771525" cy="352425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52" b="0" i="1">
                <a:solidFill>
                  <a:srgbClr val="E5E7EB"/>
                </a:solidFill>
                <a:latin typeface="微软雅黑"/>
                <a:ea typeface="微软雅黑"/>
                <a:cs typeface="微软雅黑"/>
              </a:rPr>
              <a:t>而是新起点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638300" y="2505075"/>
            <a:ext cx="333375" cy="228600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1B1A15"/>
                </a:solidFill>
                <a:latin typeface="微软雅黑"/>
                <a:ea typeface="微软雅黑"/>
                <a:cs typeface="微软雅黑"/>
              </a:rPr>
              <a:t>用户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676400" y="2686050"/>
            <a:ext cx="333375" cy="209550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21211E"/>
                </a:solidFill>
                <a:latin typeface="微软雅黑"/>
                <a:ea typeface="微软雅黑"/>
                <a:cs typeface="微软雅黑"/>
              </a:rPr>
              <a:t>业务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38900" y="2676525"/>
            <a:ext cx="638175" cy="333375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1">
                <a:solidFill>
                  <a:srgbClr val="EBECEF"/>
                </a:solidFill>
                <a:latin typeface="微软雅黑"/>
                <a:ea typeface="微软雅黑"/>
                <a:cs typeface="微软雅黑"/>
              </a:rPr>
              <a:t>持续优化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15325" y="2705100"/>
            <a:ext cx="609600" cy="228600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52" b="0" i="0">
                <a:solidFill>
                  <a:srgbClr val="252D4B"/>
                </a:solidFill>
                <a:latin typeface="微软雅黑"/>
                <a:ea typeface="微软雅黑"/>
                <a:cs typeface="微软雅黑"/>
              </a:rPr>
              <a:t>用户反馈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714500" y="2857500"/>
            <a:ext cx="333375" cy="190500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21211D"/>
                </a:solidFill>
                <a:latin typeface="微软雅黑"/>
                <a:ea typeface="微软雅黑"/>
                <a:cs typeface="微软雅黑"/>
              </a:rPr>
              <a:t>场</a:t>
            </a:r>
            <a:r>
              <a:rPr sz="1200" b="1" i="0">
                <a:solidFill>
                  <a:srgbClr val="373630"/>
                </a:solidFill>
                <a:latin typeface="微软雅黑"/>
                <a:ea typeface="微软雅黑"/>
                <a:cs typeface="微软雅黑"/>
              </a:rPr>
              <a:t>景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66750" y="3600450"/>
            <a:ext cx="276225" cy="228600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775" b="0" i="0">
                <a:solidFill>
                  <a:srgbClr val="FBFAFA"/>
                </a:solidFill>
                <a:latin typeface="微软雅黑"/>
                <a:ea typeface="微软雅黑"/>
                <a:cs typeface="微软雅黑"/>
              </a:rPr>
              <a:t>01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162050" y="3590925"/>
            <a:ext cx="962025" cy="257175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823" b="1" i="0">
                <a:solidFill>
                  <a:srgbClr val="051B46"/>
                </a:solidFill>
                <a:latin typeface="微软雅黑"/>
                <a:ea typeface="微软雅黑"/>
                <a:cs typeface="微软雅黑"/>
              </a:rPr>
              <a:t>发现需求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038475" y="3600450"/>
            <a:ext cx="304800" cy="228600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968" b="0" i="0">
                <a:solidFill>
                  <a:srgbClr val="FEFCFB"/>
                </a:solidFill>
                <a:latin typeface="微软雅黑"/>
                <a:ea typeface="微软雅黑"/>
                <a:cs typeface="微软雅黑"/>
              </a:rPr>
              <a:t>02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543300" y="3581400"/>
            <a:ext cx="971550" cy="266700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872" b="1" i="0">
                <a:solidFill>
                  <a:srgbClr val="051D47"/>
                </a:solidFill>
                <a:latin typeface="微软雅黑"/>
                <a:ea typeface="微软雅黑"/>
                <a:cs typeface="微软雅黑"/>
              </a:rPr>
              <a:t>定义方案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391150" y="3600450"/>
            <a:ext cx="304800" cy="228600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968" b="0" i="0">
                <a:solidFill>
                  <a:srgbClr val="F9FAFA"/>
                </a:solidFill>
                <a:latin typeface="微软雅黑"/>
                <a:ea typeface="微软雅黑"/>
                <a:cs typeface="微软雅黑"/>
              </a:rPr>
              <a:t>03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905500" y="3590925"/>
            <a:ext cx="971550" cy="257175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823" b="1" i="0">
                <a:solidFill>
                  <a:srgbClr val="041B48"/>
                </a:solidFill>
                <a:latin typeface="微软雅黑"/>
                <a:ea typeface="微软雅黑"/>
                <a:cs typeface="微软雅黑"/>
              </a:rPr>
              <a:t>制作原型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734300" y="3600450"/>
            <a:ext cx="304800" cy="219075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016" b="0" i="0">
                <a:solidFill>
                  <a:srgbClr val="FDFCFA"/>
                </a:solidFill>
                <a:latin typeface="微软雅黑"/>
                <a:ea typeface="微软雅黑"/>
                <a:cs typeface="微软雅黑"/>
              </a:rPr>
              <a:t>04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248650" y="3590925"/>
            <a:ext cx="971550" cy="257175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823" b="1" i="0">
                <a:solidFill>
                  <a:srgbClr val="051A45"/>
                </a:solidFill>
                <a:latin typeface="微软雅黑"/>
                <a:ea typeface="微软雅黑"/>
                <a:cs typeface="微软雅黑"/>
              </a:rPr>
              <a:t>验证体验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0086975" y="3600450"/>
            <a:ext cx="295275" cy="228600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920" b="1" i="0">
                <a:solidFill>
                  <a:srgbClr val="F9F9FA"/>
                </a:solidFill>
                <a:latin typeface="微软雅黑"/>
                <a:ea typeface="微软雅黑"/>
                <a:cs typeface="微软雅黑"/>
              </a:rPr>
              <a:t>05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0601325" y="3590925"/>
            <a:ext cx="971550" cy="257175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823" b="1" i="0">
                <a:solidFill>
                  <a:srgbClr val="051C49"/>
                </a:solidFill>
                <a:latin typeface="微软雅黑"/>
                <a:ea typeface="微软雅黑"/>
                <a:cs typeface="微软雅黑"/>
              </a:rPr>
              <a:t>正式交付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114425" y="3990975"/>
            <a:ext cx="942975" cy="180975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495665"/>
                </a:solidFill>
                <a:latin typeface="微软雅黑"/>
                <a:ea typeface="微软雅黑"/>
                <a:cs typeface="微软雅黑"/>
              </a:rPr>
              <a:t>深入业务场景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3495675" y="3990975"/>
            <a:ext cx="962025" cy="180975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465364"/>
                </a:solidFill>
                <a:latin typeface="微软雅黑"/>
                <a:ea typeface="微软雅黑"/>
                <a:cs typeface="微软雅黑"/>
              </a:rPr>
              <a:t>梳理核心目标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905500" y="3990975"/>
            <a:ext cx="971550" cy="180975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475165"/>
                </a:solidFill>
                <a:latin typeface="微软雅黑"/>
                <a:ea typeface="微软雅黑"/>
                <a:cs typeface="微软雅黑"/>
              </a:rPr>
              <a:t>快速构建原型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8248650" y="4000500"/>
            <a:ext cx="1104900" cy="171450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4B5468"/>
                </a:solidFill>
                <a:latin typeface="微软雅黑"/>
                <a:ea typeface="微软雅黑"/>
                <a:cs typeface="微软雅黑"/>
              </a:rPr>
              <a:t>多维度测试验证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0572750" y="3990975"/>
            <a:ext cx="1114425" cy="180975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4C5768"/>
                </a:solidFill>
                <a:latin typeface="微软雅黑"/>
                <a:ea typeface="微软雅黑"/>
                <a:cs typeface="微软雅黑"/>
              </a:rPr>
              <a:t>高质</a:t>
            </a:r>
            <a:r>
              <a:rPr sz="1200" b="1" i="0">
                <a:solidFill>
                  <a:srgbClr val="6D7582"/>
                </a:solidFill>
                <a:latin typeface="微软雅黑"/>
                <a:ea typeface="微软雅黑"/>
                <a:cs typeface="微软雅黑"/>
              </a:rPr>
              <a:t>量</a:t>
            </a:r>
            <a:r>
              <a:rPr sz="1200" b="1" i="0">
                <a:solidFill>
                  <a:srgbClr val="4C5768"/>
                </a:solidFill>
                <a:latin typeface="微软雅黑"/>
                <a:ea typeface="微软雅黑"/>
                <a:cs typeface="微软雅黑"/>
              </a:rPr>
              <a:t>交付上线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114425" y="4238625"/>
            <a:ext cx="942975" cy="180975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525D6C"/>
                </a:solidFill>
                <a:latin typeface="微软雅黑"/>
                <a:ea typeface="微软雅黑"/>
                <a:cs typeface="微软雅黑"/>
              </a:rPr>
              <a:t>挖掘真实问题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3495675" y="4238625"/>
            <a:ext cx="952500" cy="180975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4B5568"/>
                </a:solidFill>
                <a:latin typeface="微软雅黑"/>
                <a:ea typeface="微软雅黑"/>
                <a:cs typeface="微软雅黑"/>
              </a:rPr>
              <a:t>设计整体方案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5915025" y="4238625"/>
            <a:ext cx="962025" cy="161925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515969"/>
                </a:solidFill>
                <a:latin typeface="微软雅黑"/>
                <a:ea typeface="微软雅黑"/>
                <a:cs typeface="微软雅黑"/>
              </a:rPr>
              <a:t>验证关键逻辑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8239125" y="4238625"/>
            <a:ext cx="962025" cy="180975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4B5668"/>
                </a:solidFill>
                <a:latin typeface="微软雅黑"/>
                <a:ea typeface="微软雅黑"/>
                <a:cs typeface="微软雅黑"/>
              </a:rPr>
              <a:t>收集用户反馈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0572750" y="4238625"/>
            <a:ext cx="952500" cy="161925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4B576B"/>
                </a:solidFill>
                <a:latin typeface="微软雅黑"/>
                <a:ea typeface="微软雅黑"/>
                <a:cs typeface="微软雅黑"/>
              </a:rPr>
              <a:t>持续运营支持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3638550" y="4953000"/>
            <a:ext cx="295275" cy="257175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920" b="0" i="0">
                <a:solidFill>
                  <a:srgbClr val="C7D4DF"/>
                </a:solidFill>
                <a:latin typeface="微软雅黑"/>
                <a:ea typeface="微软雅黑"/>
                <a:cs typeface="微软雅黑"/>
              </a:rPr>
              <a:t>01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7362825" y="4953000"/>
            <a:ext cx="333375" cy="266700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208" b="0" i="0">
                <a:solidFill>
                  <a:srgbClr val="C5D3DD"/>
                </a:solidFill>
                <a:latin typeface="微软雅黑"/>
                <a:ea typeface="微软雅黑"/>
                <a:cs typeface="微软雅黑"/>
              </a:rPr>
              <a:t>02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11287125" y="4953000"/>
            <a:ext cx="342900" cy="257175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256" b="0" i="0">
                <a:solidFill>
                  <a:srgbClr val="C6D3DE"/>
                </a:solidFill>
                <a:latin typeface="微软雅黑"/>
                <a:ea typeface="微软雅黑"/>
                <a:cs typeface="微软雅黑"/>
              </a:rPr>
              <a:t>03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1647825" y="5095875"/>
            <a:ext cx="904875" cy="257175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728" b="1" i="0">
                <a:solidFill>
                  <a:srgbClr val="051B47"/>
                </a:solidFill>
                <a:latin typeface="微软雅黑"/>
                <a:ea typeface="微软雅黑"/>
                <a:cs typeface="微软雅黑"/>
              </a:rPr>
              <a:t>目标清晰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5514975" y="5095875"/>
            <a:ext cx="904875" cy="257175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728" b="1" i="0">
                <a:solidFill>
                  <a:srgbClr val="041D48"/>
                </a:solidFill>
                <a:latin typeface="微软雅黑"/>
                <a:ea typeface="微软雅黑"/>
                <a:cs typeface="微软雅黑"/>
              </a:rPr>
              <a:t>节点可见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9220200" y="5105400"/>
            <a:ext cx="914400" cy="247650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728" b="1" i="0">
                <a:solidFill>
                  <a:srgbClr val="051B45"/>
                </a:solidFill>
                <a:latin typeface="微软雅黑"/>
                <a:ea typeface="微软雅黑"/>
                <a:cs typeface="微软雅黑"/>
              </a:rPr>
              <a:t>反馈闭环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1638300" y="5457825"/>
            <a:ext cx="2209800" cy="161925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52" b="1" i="0">
                <a:solidFill>
                  <a:srgbClr val="545F74"/>
                </a:solidFill>
                <a:latin typeface="微软雅黑"/>
                <a:ea typeface="微软雅黑"/>
                <a:cs typeface="微软雅黑"/>
              </a:rPr>
              <a:t>聚焦业务价值,始终围绕目标前进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5524500" y="5467350"/>
            <a:ext cx="1905000" cy="152400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55" b="1" i="0">
                <a:solidFill>
                  <a:srgbClr val="566174"/>
                </a:solidFill>
                <a:latin typeface="微软雅黑"/>
                <a:ea typeface="微软雅黑"/>
                <a:cs typeface="微软雅黑"/>
              </a:rPr>
              <a:t>关键里程碑透明,进展可追踪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9220200" y="5457825"/>
            <a:ext cx="2057400" cy="161925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04" b="1" i="0">
                <a:solidFill>
                  <a:srgbClr val="556175"/>
                </a:solidFill>
                <a:latin typeface="微软雅黑"/>
                <a:ea typeface="微软雅黑"/>
                <a:cs typeface="微软雅黑"/>
              </a:rPr>
              <a:t>持续收集、快速响应、不断优化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504825" y="6429375"/>
            <a:ext cx="1952625" cy="133350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11" b="1" i="0">
                <a:solidFill>
                  <a:srgbClr val="5B6273"/>
                </a:solidFill>
                <a:latin typeface="微软雅黑"/>
                <a:ea typeface="微软雅黑"/>
                <a:cs typeface="微软雅黑"/>
              </a:rPr>
              <a:t>用专业的方法</a:t>
            </a:r>
            <a:r>
              <a:rPr sz="911" b="1" i="0">
                <a:solidFill>
                  <a:srgbClr val="E3DAD5"/>
                </a:solidFill>
                <a:latin typeface="微软雅黑"/>
                <a:ea typeface="微软雅黑"/>
                <a:cs typeface="微软雅黑"/>
              </a:rPr>
              <a:t>,</a:t>
            </a:r>
            <a:r>
              <a:rPr sz="911" b="1" i="0">
                <a:solidFill>
                  <a:srgbClr val="5B6273"/>
                </a:solidFill>
                <a:latin typeface="微软雅黑"/>
                <a:ea typeface="微软雅黑"/>
                <a:cs typeface="微软雅黑"/>
              </a:rPr>
              <a:t>解决真实的问题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8886825" y="6410325"/>
            <a:ext cx="2828925" cy="161925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55" b="0" i="0">
                <a:solidFill>
                  <a:srgbClr val="787B83"/>
                </a:solidFill>
                <a:latin typeface="微软雅黑"/>
                <a:ea typeface="微软雅黑"/>
                <a:cs typeface="微软雅黑"/>
              </a:rPr>
              <a:t>更好的产品</a:t>
            </a:r>
            <a:r>
              <a:rPr sz="1055" b="0" i="0">
                <a:solidFill>
                  <a:srgbClr val="939295"/>
                </a:solidFill>
                <a:latin typeface="微软雅黑"/>
                <a:ea typeface="微软雅黑"/>
                <a:cs typeface="微软雅黑"/>
              </a:rPr>
              <a:t>| </a:t>
            </a:r>
            <a:r>
              <a:rPr sz="1055" b="0" i="0">
                <a:solidFill>
                  <a:srgbClr val="787B83"/>
                </a:solidFill>
                <a:latin typeface="微软雅黑"/>
                <a:ea typeface="微软雅黑"/>
                <a:cs typeface="微软雅黑"/>
              </a:rPr>
              <a:t>更</a:t>
            </a:r>
            <a:r>
              <a:rPr sz="1055" b="0" i="0">
                <a:solidFill>
                  <a:srgbClr val="939295"/>
                </a:solidFill>
                <a:latin typeface="微软雅黑"/>
                <a:ea typeface="微软雅黑"/>
                <a:cs typeface="微软雅黑"/>
              </a:rPr>
              <a:t>高</a:t>
            </a:r>
            <a:r>
              <a:rPr sz="1055" b="0" i="0">
                <a:solidFill>
                  <a:srgbClr val="787B83"/>
                </a:solidFill>
                <a:latin typeface="微软雅黑"/>
                <a:ea typeface="微软雅黑"/>
                <a:cs typeface="微软雅黑"/>
              </a:rPr>
              <a:t>的效率</a:t>
            </a:r>
            <a:r>
              <a:rPr sz="1055" b="0" i="0">
                <a:solidFill>
                  <a:srgbClr val="939295"/>
                </a:solidFill>
                <a:latin typeface="微软雅黑"/>
                <a:ea typeface="微软雅黑"/>
                <a:cs typeface="微软雅黑"/>
              </a:rPr>
              <a:t>| </a:t>
            </a:r>
            <a:r>
              <a:rPr sz="1055" b="0" i="0">
                <a:solidFill>
                  <a:srgbClr val="787B83"/>
                </a:solidFill>
                <a:latin typeface="微软雅黑"/>
                <a:ea typeface="微软雅黑"/>
                <a:cs typeface="微软雅黑"/>
              </a:rPr>
              <a:t>更大的价值</a:t>
            </a:r>
          </a:p>
        </p:txBody>
      </p:sp>
    </p:spTree>
    <p:extLst>
      <p:ext uri="{BB962C8B-B14F-4D97-AF65-F5344CB8AC3E}">
        <p14:creationId xmlns:p14="http://schemas.microsoft.com/office/powerpoint/2010/main" val="1041654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183</Words>
  <Application>Microsoft Office PowerPoint</Application>
  <PresentationFormat>宽屏</PresentationFormat>
  <Paragraphs>98</Paragraphs>
  <Slides>2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</vt:i4>
      </vt:variant>
    </vt:vector>
  </HeadingPairs>
  <TitlesOfParts>
    <vt:vector size="7" baseType="lpstr">
      <vt:lpstr>等线</vt:lpstr>
      <vt:lpstr>微软雅黑</vt:lpstr>
      <vt:lpstr>Arial</vt:lpstr>
      <vt:lpstr>Calibri</vt:lpstr>
      <vt:lpstr>Office Theme</vt:lpstr>
      <vt:lpstr>PowerPoint 演示文稿</vt:lpstr>
      <vt:lpstr>PowerPoint 演示文稿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灰灰 灰灰</cp:lastModifiedBy>
  <cp:revision>2</cp:revision>
  <dcterms:created xsi:type="dcterms:W3CDTF">2013-01-27T09:14:16Z</dcterms:created>
  <dcterms:modified xsi:type="dcterms:W3CDTF">2026-10-19T12:29:51Z</dcterms:modified>
  <cp:category/>
</cp:coreProperties>
</file>